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300" r:id="rId7"/>
    <p:sldId id="278" r:id="rId8"/>
    <p:sldId id="274" r:id="rId9"/>
    <p:sldId id="263" r:id="rId10"/>
    <p:sldId id="270" r:id="rId11"/>
    <p:sldId id="305" r:id="rId12"/>
    <p:sldId id="306" r:id="rId13"/>
    <p:sldId id="301" r:id="rId14"/>
    <p:sldId id="307" r:id="rId15"/>
    <p:sldId id="310" r:id="rId16"/>
    <p:sldId id="311" r:id="rId17"/>
    <p:sldId id="308" r:id="rId18"/>
    <p:sldId id="309" r:id="rId19"/>
    <p:sldId id="275" r:id="rId20"/>
    <p:sldId id="312" r:id="rId21"/>
    <p:sldId id="313" r:id="rId22"/>
    <p:sldId id="314" r:id="rId23"/>
    <p:sldId id="302" r:id="rId24"/>
    <p:sldId id="316" r:id="rId25"/>
    <p:sldId id="264" r:id="rId26"/>
    <p:sldId id="31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7791"/>
    <a:srgbClr val="EDC7D2"/>
    <a:srgbClr val="FFFFFF"/>
    <a:srgbClr val="D24E75"/>
    <a:srgbClr val="F9FAFB"/>
    <a:srgbClr val="969F98"/>
    <a:srgbClr val="D5D7D5"/>
    <a:srgbClr val="F9B359"/>
    <a:srgbClr val="3F403E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7" y="441"/>
      </p:cViewPr>
      <p:guideLst>
        <p:guide orient="horz" pos="2160"/>
        <p:guide pos="3840"/>
        <p:guide pos="7242"/>
        <p:guide pos="438"/>
        <p:guide orient="horz" pos="346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1EDF8-97C7-44E2-9310-9512274EED47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5FC9-E2F2-4B4C-95BE-5F7CE2FD13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3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CE5-9BBF-4B0F-8419-84C4A33B2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040E88-1C35-4C9C-B763-30DEDBEC1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2F367-CB10-426F-9C24-BE0E648E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FD322-4C8C-4EDC-BA44-5452C80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CD708-2C70-4B9D-BF42-78FB9EDB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8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6DD19-863A-4173-A7DD-343666B6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9E998E-C471-4CE9-8D1D-DCDBC262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5666F0-615B-4046-9A44-9BE1310A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6DCCC-7181-46BF-978B-9D96A445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9F146-305D-428C-B06D-627ECEE1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1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0C0A29-BA35-4D37-B38D-A1D697072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80B562-8662-40FC-B4FD-9F6B037F0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698FC-2778-462B-9CB4-343D95B2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7B416-60A7-4FED-8C85-C2372A2C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9907B-D747-4776-8DF9-49A75218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6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1850-5E42-409C-A40B-429300F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8B5B5-56C2-445D-BAF5-B4940B41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369C5-ADE1-4A9E-9BB4-B7B8762B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39A34-1B5E-4C64-9EBC-9D70B75E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0808B-1E80-4536-886A-3E7DF55A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3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5171A-B79C-422D-9F6B-235E3D81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DC11C-2739-4645-A3E2-75A592435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4C6FA-F97B-4A4C-915C-D626051D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E72DC-9317-435D-9AC2-84A22B64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D245E-3865-458E-B77F-FF150908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9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7087B-E063-4F30-9A75-DAA193F9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0BC0F-E395-4398-9508-3C65345EB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57DE1C-38E8-4657-90F5-CBEA7E26B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935ED2-89D0-4B2C-AA8D-F2738B00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945BB-7CF4-48D2-BA1F-5ADD2038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5B513F-2021-47EF-94C8-6B39BE7A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2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42CEF-1E81-4240-AFDE-E1D65B3F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8AB64-8AA0-481A-91C6-91395E3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F12DF2-B199-4070-A5EF-1D66B1BAA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3A0C5E-AB2F-436B-98C0-904ECC8AB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B8CAFD-4690-4E76-BA79-7FDF2F530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F39C9E-DB77-493C-B3ED-90114181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63A30C-82BC-46DB-8F06-36D87050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FD7E5C-3920-40C4-A1B3-C100EBF7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CB88E-5BC7-4B28-A5F1-CA7165F1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0AEBDB-B99D-49D8-8841-F295D024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0E1B7D-C6A8-443E-B341-7A653240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57A735-1833-40D3-B017-B4AC8278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5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673B50-E800-420B-8E03-335209D7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1590AA-59C8-475E-A80E-B3CBC55B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5D38E6-0BD1-4C30-AFE1-4A17AEAB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5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72369-1EAC-45C0-A3A1-F5C62413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C33CC-1D49-48B9-AD8D-C026374D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1496AC-4EE6-49C3-8C9B-EF5DF2FA8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833486-B6E2-4A6A-8556-C93BA0BF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AA03D7-D362-4D9A-A42F-E0B61F8E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2E8C6E-626E-4B49-9AB5-8FDC322F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5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7C44-793F-49FD-B6FE-3B75D7DD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5269EA-5160-427F-BF62-2693283B0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FCC153-328C-4C97-B267-6616D8AA2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C4898A-9FFF-4726-9172-1B83945C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ED8E6-A756-4AFF-BFCE-9AF96E48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B7512B-DEF3-4D01-B3EA-A828ABE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EA0033-35E3-4536-ACBF-6F221974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B2F9F-AF54-4AFA-9B8B-8EBF3585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97D46-B157-499C-AB41-0199B338F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8FF5E-AD09-40C0-A391-B4E5CA93E68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54967-90A6-4AA8-B3D6-C97FC2058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A1A15C-0235-420D-8AF3-0AB3601D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矩形 28">
            <a:extLst>
              <a:ext uri="{FF2B5EF4-FFF2-40B4-BE49-F238E27FC236}">
                <a16:creationId xmlns:a16="http://schemas.microsoft.com/office/drawing/2014/main" id="{75125EC2-5400-48FD-A782-71AFE781AC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D37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文本框 34">
            <a:extLst>
              <a:ext uri="{FF2B5EF4-FFF2-40B4-BE49-F238E27FC236}">
                <a16:creationId xmlns:a16="http://schemas.microsoft.com/office/drawing/2014/main" id="{F8E56A48-6523-4976-AF48-9341325D23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-51764"/>
            <a:ext cx="12191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dirty="0">
                <a:solidFill>
                  <a:srgbClr val="D24E75">
                    <a:alpha val="30000"/>
                  </a:srgbClr>
                </a:solidFill>
                <a:latin typeface="+mj-ea"/>
                <a:ea typeface="+mj-ea"/>
              </a:rPr>
              <a:t>BiliBili</a:t>
            </a:r>
            <a:endParaRPr lang="zh-CN" altLang="en-US" sz="23900" dirty="0">
              <a:solidFill>
                <a:srgbClr val="D24E75">
                  <a:alpha val="3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3" name="PA_矩形 32">
            <a:extLst>
              <a:ext uri="{FF2B5EF4-FFF2-40B4-BE49-F238E27FC236}">
                <a16:creationId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>
            <a:extLst>
              <a:ext uri="{FF2B5EF4-FFF2-40B4-BE49-F238E27FC236}">
                <a16:creationId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14098" y="2396026"/>
            <a:ext cx="5963802" cy="1032974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45FE6B-EC89-4CA5-B433-64E45B274323}"/>
              </a:ext>
            </a:extLst>
          </p:cNvPr>
          <p:cNvGrpSpPr/>
          <p:nvPr/>
        </p:nvGrpSpPr>
        <p:grpSpPr>
          <a:xfrm>
            <a:off x="3715078" y="4266015"/>
            <a:ext cx="2067271" cy="378377"/>
            <a:chOff x="5062363" y="4307191"/>
            <a:chExt cx="2067271" cy="378377"/>
          </a:xfrm>
        </p:grpSpPr>
        <p:sp>
          <p:nvSpPr>
            <p:cNvPr id="34" name="PA_矩形 33">
              <a:extLst>
                <a:ext uri="{FF2B5EF4-FFF2-40B4-BE49-F238E27FC236}">
                  <a16:creationId xmlns:a16="http://schemas.microsoft.com/office/drawing/2014/main" id="{2B44062B-2519-4645-BDBD-25E744EC4EA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V="1">
              <a:off x="5062363" y="4496024"/>
              <a:ext cx="2067271" cy="189544"/>
            </a:xfrm>
            <a:prstGeom prst="rect">
              <a:avLst/>
            </a:prstGeom>
            <a:solidFill>
              <a:srgbClr val="ED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文本框 29">
              <a:extLst>
                <a:ext uri="{FF2B5EF4-FFF2-40B4-BE49-F238E27FC236}">
                  <a16:creationId xmlns:a16="http://schemas.microsoft.com/office/drawing/2014/main" id="{D84E8BD8-0066-45B7-8E20-EA013944EF87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5196014" y="4307191"/>
              <a:ext cx="17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Reporter</a:t>
              </a:r>
              <a:r>
                <a:rPr lang="zh-CN" altLang="en-US" dirty="0">
                  <a:solidFill>
                    <a:srgbClr val="3F403E"/>
                  </a:solidFill>
                  <a:latin typeface="+mn-ea"/>
                </a:rPr>
                <a:t>：</a:t>
              </a:r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CQY</a:t>
              </a:r>
              <a:endParaRPr lang="zh-CN" altLang="en-US" dirty="0">
                <a:solidFill>
                  <a:srgbClr val="3F403E"/>
                </a:solidFill>
                <a:latin typeface="+mn-ea"/>
              </a:endParaRPr>
            </a:p>
          </p:txBody>
        </p:sp>
      </p:grpSp>
      <p:sp>
        <p:nvSpPr>
          <p:cNvPr id="27" name="PA_文本框 26">
            <a:extLst>
              <a:ext uri="{FF2B5EF4-FFF2-40B4-BE49-F238E27FC236}">
                <a16:creationId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56685" y="3115748"/>
            <a:ext cx="5078634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37791"/>
                </a:solidFill>
                <a:latin typeface="+mj-ea"/>
                <a:ea typeface="+mj-ea"/>
              </a:rPr>
              <a:t>BiliBili</a:t>
            </a:r>
            <a:r>
              <a:rPr lang="en-US" altLang="zh-CN" sz="40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4000" dirty="0">
                <a:solidFill>
                  <a:srgbClr val="D37791"/>
                </a:solidFill>
                <a:latin typeface="+mj-ea"/>
                <a:ea typeface="+mj-ea"/>
              </a:rPr>
              <a:t>Data Analysis</a:t>
            </a:r>
            <a:endParaRPr lang="zh-CN" altLang="en-US" sz="40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1" name="PA_文本框 20">
            <a:extLst>
              <a:ext uri="{FF2B5EF4-FFF2-40B4-BE49-F238E27FC236}">
                <a16:creationId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12362" y="1842028"/>
            <a:ext cx="4567277" cy="110799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C7D2"/>
                </a:solidFill>
                <a:latin typeface="+mj-ea"/>
                <a:ea typeface="+mj-ea"/>
              </a:rPr>
              <a:t>2020.05.09</a:t>
            </a:r>
            <a:endParaRPr lang="zh-CN" altLang="en-US" sz="6600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32" name="PA_文本框 31">
            <a:extLst>
              <a:ext uri="{FF2B5EF4-FFF2-40B4-BE49-F238E27FC236}">
                <a16:creationId xmlns:a16="http://schemas.microsoft.com/office/drawing/2014/main" id="{3BA95F93-84A0-4324-B80B-A964F64B0ED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87123" y="5802537"/>
            <a:ext cx="161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幼圆" panose="02010509060101010101" pitchFamily="49" charset="-122"/>
              </a:rPr>
              <a:t>Studio 701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幼圆" panose="02010509060101010101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2CE01A-E5AA-42F0-AF18-AE105E1474C7}"/>
              </a:ext>
            </a:extLst>
          </p:cNvPr>
          <p:cNvGrpSpPr/>
          <p:nvPr/>
        </p:nvGrpSpPr>
        <p:grpSpPr>
          <a:xfrm>
            <a:off x="6543292" y="4276119"/>
            <a:ext cx="2067271" cy="378377"/>
            <a:chOff x="5062363" y="4307191"/>
            <a:chExt cx="2067271" cy="378377"/>
          </a:xfrm>
        </p:grpSpPr>
        <p:sp>
          <p:nvSpPr>
            <p:cNvPr id="23" name="PA_矩形 33">
              <a:extLst>
                <a:ext uri="{FF2B5EF4-FFF2-40B4-BE49-F238E27FC236}">
                  <a16:creationId xmlns:a16="http://schemas.microsoft.com/office/drawing/2014/main" id="{A52368BE-D419-4F2C-8814-4445D9B54A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V="1">
              <a:off x="5062363" y="4496024"/>
              <a:ext cx="2067271" cy="189544"/>
            </a:xfrm>
            <a:prstGeom prst="rect">
              <a:avLst/>
            </a:prstGeom>
            <a:solidFill>
              <a:srgbClr val="ED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文本框 29">
              <a:extLst>
                <a:ext uri="{FF2B5EF4-FFF2-40B4-BE49-F238E27FC236}">
                  <a16:creationId xmlns:a16="http://schemas.microsoft.com/office/drawing/2014/main" id="{F4CB4A24-C3FF-4661-A729-58AC8FCB6CE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5261868" y="4307191"/>
              <a:ext cx="1668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Teacher</a:t>
              </a:r>
              <a:r>
                <a:rPr lang="zh-CN" altLang="en-US" dirty="0">
                  <a:solidFill>
                    <a:srgbClr val="3F403E"/>
                  </a:solidFill>
                  <a:latin typeface="+mn-ea"/>
                </a:rPr>
                <a:t>：王超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2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6500">
        <p15:prstTrans prst="curtains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3" grpId="0" animBg="1"/>
      <p:bldP spid="28" grpId="0" animBg="1"/>
      <p:bldP spid="27" grpId="0" animBg="1"/>
      <p:bldP spid="21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965E53-B42B-4553-AEB9-A1A8CC619FC5}"/>
              </a:ext>
            </a:extLst>
          </p:cNvPr>
          <p:cNvSpPr/>
          <p:nvPr/>
        </p:nvSpPr>
        <p:spPr>
          <a:xfrm>
            <a:off x="346527" y="1132115"/>
            <a:ext cx="7694387" cy="543560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244737-2B72-42F8-A7CD-A8339B6F5A2C}"/>
              </a:ext>
            </a:extLst>
          </p:cNvPr>
          <p:cNvSpPr/>
          <p:nvPr/>
        </p:nvSpPr>
        <p:spPr>
          <a:xfrm>
            <a:off x="5829300" y="0"/>
            <a:ext cx="5092700" cy="6858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D1541B-00F3-402B-8BAE-9014B943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" y="0"/>
            <a:ext cx="4993465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AB663F-A4FB-42EA-9053-E8F2C336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2" y="0"/>
            <a:ext cx="5952573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A855F1-AC93-4806-A975-291486CA791B}"/>
              </a:ext>
            </a:extLst>
          </p:cNvPr>
          <p:cNvSpPr txBox="1"/>
          <p:nvPr/>
        </p:nvSpPr>
        <p:spPr>
          <a:xfrm>
            <a:off x="3024169" y="7423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爬取代码展示</a:t>
            </a:r>
          </a:p>
        </p:txBody>
      </p:sp>
    </p:spTree>
    <p:extLst>
      <p:ext uri="{BB962C8B-B14F-4D97-AF65-F5344CB8AC3E}">
        <p14:creationId xmlns:p14="http://schemas.microsoft.com/office/powerpoint/2010/main" val="3616950047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965E53-B42B-4553-AEB9-A1A8CC619FC5}"/>
              </a:ext>
            </a:extLst>
          </p:cNvPr>
          <p:cNvSpPr/>
          <p:nvPr/>
        </p:nvSpPr>
        <p:spPr>
          <a:xfrm>
            <a:off x="346527" y="1132115"/>
            <a:ext cx="7694387" cy="543560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855F1-AC93-4806-A975-291486CA791B}"/>
              </a:ext>
            </a:extLst>
          </p:cNvPr>
          <p:cNvSpPr txBox="1"/>
          <p:nvPr/>
        </p:nvSpPr>
        <p:spPr>
          <a:xfrm>
            <a:off x="416137" y="2902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原始数据展示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244737-2B72-42F8-A7CD-A8339B6F5A2C}"/>
              </a:ext>
            </a:extLst>
          </p:cNvPr>
          <p:cNvSpPr/>
          <p:nvPr/>
        </p:nvSpPr>
        <p:spPr>
          <a:xfrm>
            <a:off x="5829300" y="0"/>
            <a:ext cx="5092700" cy="6858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A2CA92-A172-41CC-A7EB-800DDCA27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89" b="11313"/>
          <a:stretch/>
        </p:blipFill>
        <p:spPr>
          <a:xfrm>
            <a:off x="346527" y="894988"/>
            <a:ext cx="3488240" cy="55372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4EE34B-23B0-48D2-9DE0-4D0BD1CCA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612" b="11314"/>
          <a:stretch/>
        </p:blipFill>
        <p:spPr>
          <a:xfrm>
            <a:off x="3769452" y="894988"/>
            <a:ext cx="2729594" cy="55372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4F212D-7BF1-4D55-ACA4-B3E0F984E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5"/>
          <a:stretch/>
        </p:blipFill>
        <p:spPr>
          <a:xfrm>
            <a:off x="0" y="813506"/>
            <a:ext cx="6724699" cy="5695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4FF3A3-7E84-427B-8730-A50FA63D1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28" y="813505"/>
            <a:ext cx="6929488" cy="56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28133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965E53-B42B-4553-AEB9-A1A8CC619FC5}"/>
              </a:ext>
            </a:extLst>
          </p:cNvPr>
          <p:cNvSpPr/>
          <p:nvPr/>
        </p:nvSpPr>
        <p:spPr>
          <a:xfrm>
            <a:off x="346527" y="1132114"/>
            <a:ext cx="11446330" cy="5421437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855F1-AC93-4806-A975-291486CA791B}"/>
              </a:ext>
            </a:extLst>
          </p:cNvPr>
          <p:cNvSpPr txBox="1"/>
          <p:nvPr/>
        </p:nvSpPr>
        <p:spPr>
          <a:xfrm>
            <a:off x="346527" y="304448"/>
            <a:ext cx="3934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利用</a:t>
            </a:r>
            <a:r>
              <a:rPr lang="en-US" altLang="zh-CN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HIVE</a:t>
            </a:r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数据仓库分析</a:t>
            </a:r>
            <a:endParaRPr lang="en-US" altLang="zh-CN" sz="2800" b="1" dirty="0">
              <a:solidFill>
                <a:srgbClr val="3F403E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43D5B0A-0397-4A90-BB8F-645C2735E095}"/>
              </a:ext>
            </a:extLst>
          </p:cNvPr>
          <p:cNvSpPr/>
          <p:nvPr/>
        </p:nvSpPr>
        <p:spPr>
          <a:xfrm>
            <a:off x="0" y="995208"/>
            <a:ext cx="12192000" cy="2105128"/>
          </a:xfrm>
          <a:prstGeom prst="roundRect">
            <a:avLst>
              <a:gd name="adj" fmla="val 0"/>
            </a:avLst>
          </a:pr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69568EC-AF6D-4910-81DC-6A453781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b="2328"/>
          <a:stretch/>
        </p:blipFill>
        <p:spPr>
          <a:xfrm>
            <a:off x="1248229" y="995208"/>
            <a:ext cx="9492342" cy="53836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C3D7EE-380D-4AB9-8764-194E2C39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760"/>
          <a:stretch/>
        </p:blipFill>
        <p:spPr>
          <a:xfrm>
            <a:off x="1925578" y="870856"/>
            <a:ext cx="8137644" cy="56405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4BB6812-CD39-4E8A-B7A5-FC78CE4B0E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870857" y="743452"/>
            <a:ext cx="10530114" cy="57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7411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3637395" y="2751891"/>
            <a:ext cx="4915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项目分析与结果展示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688176"/>
            <a:ext cx="577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CFCFD"/>
                </a:solidFill>
                <a:latin typeface="+mn-ea"/>
              </a:rPr>
              <a:t>Project analysis results display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37791"/>
                </a:solidFill>
                <a:latin typeface="+mj-ea"/>
                <a:ea typeface="+mj-ea"/>
              </a:rPr>
              <a:t>PART 3</a:t>
            </a:r>
            <a:endParaRPr lang="zh-CN" altLang="en-US" sz="66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1BA9DE-8973-47A7-85F0-FC05954D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9" y="1997682"/>
            <a:ext cx="2806014" cy="26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9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100">
        <p14:doors dir="vert"/>
      </p:transition>
    </mc:Choice>
    <mc:Fallback xmlns="">
      <p:transition spd="slow"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DC4CD7D-3CFD-4C59-8C22-187081BAAB00}"/>
              </a:ext>
            </a:extLst>
          </p:cNvPr>
          <p:cNvSpPr txBox="1"/>
          <p:nvPr/>
        </p:nvSpPr>
        <p:spPr>
          <a:xfrm>
            <a:off x="7083592" y="1976456"/>
            <a:ext cx="3181237" cy="3983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SUM</a:t>
            </a: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11093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774F6D-4FAC-4567-BE07-06753F6D4B8B}"/>
              </a:ext>
            </a:extLst>
          </p:cNvPr>
          <p:cNvSpPr txBox="1"/>
          <p:nvPr/>
        </p:nvSpPr>
        <p:spPr>
          <a:xfrm>
            <a:off x="0" y="974107"/>
            <a:ext cx="12196656" cy="707886"/>
          </a:xfrm>
          <a:prstGeom prst="rect">
            <a:avLst/>
          </a:prstGeom>
          <a:solidFill>
            <a:srgbClr val="EDC7D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rgbClr val="FCFCFD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Overall Data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5049226" y="1884469"/>
            <a:ext cx="1955985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User Data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83710C-AF9D-4258-99A5-7C082E27F65C}"/>
              </a:ext>
            </a:extLst>
          </p:cNvPr>
          <p:cNvSpPr txBox="1"/>
          <p:nvPr/>
        </p:nvSpPr>
        <p:spPr>
          <a:xfrm>
            <a:off x="9268097" y="1106912"/>
            <a:ext cx="3246120" cy="4303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D37791"/>
                </a:solidFill>
                <a:effectLst/>
                <a:latin typeface="+mj-ea"/>
                <a:ea typeface="+mj-ea"/>
              </a:rPr>
              <a:t>BiliBili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8A2DDE-B816-40CF-8CEF-A54270A38244}"/>
              </a:ext>
            </a:extLst>
          </p:cNvPr>
          <p:cNvGrpSpPr/>
          <p:nvPr/>
        </p:nvGrpSpPr>
        <p:grpSpPr>
          <a:xfrm>
            <a:off x="566731" y="37232"/>
            <a:ext cx="2873042" cy="2632067"/>
            <a:chOff x="4363596" y="1696598"/>
            <a:chExt cx="3464808" cy="346480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743CC4-903B-48AB-A132-229139BB56EC}"/>
                </a:ext>
              </a:extLst>
            </p:cNvPr>
            <p:cNvSpPr/>
            <p:nvPr/>
          </p:nvSpPr>
          <p:spPr>
            <a:xfrm>
              <a:off x="4363596" y="1696598"/>
              <a:ext cx="3464808" cy="3464804"/>
            </a:xfrm>
            <a:prstGeom prst="ellipse">
              <a:avLst/>
            </a:prstGeom>
            <a:solidFill>
              <a:srgbClr val="F9FAFB"/>
            </a:solidFill>
            <a:ln w="25400">
              <a:noFill/>
            </a:ln>
            <a:effectLst>
              <a:outerShdw blurRad="635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FEB70AD-8016-4EB0-B3E6-3B93433155BE}"/>
                </a:ext>
              </a:extLst>
            </p:cNvPr>
            <p:cNvSpPr/>
            <p:nvPr/>
          </p:nvSpPr>
          <p:spPr>
            <a:xfrm>
              <a:off x="4530225" y="1863227"/>
              <a:ext cx="3131550" cy="3131546"/>
            </a:xfrm>
            <a:prstGeom prst="ellipse">
              <a:avLst/>
            </a:prstGeom>
            <a:solidFill>
              <a:srgbClr val="EDC7D2"/>
            </a:solidFill>
            <a:ln w="63500">
              <a:noFill/>
            </a:ln>
            <a:effectLst>
              <a:outerShdw blurRad="127000" sx="101000" sy="101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76280DD-76D1-479B-A2D3-5F0CC1E9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41" b="95719" l="6176" r="94118">
                          <a14:foregroundMark x1="14118" y1="27217" x2="14118" y2="27217"/>
                          <a14:foregroundMark x1="37059" y1="18654" x2="37059" y2="18654"/>
                          <a14:foregroundMark x1="62647" y1="15902" x2="62647" y2="15902"/>
                          <a14:foregroundMark x1="40294" y1="35168" x2="40294" y2="35168"/>
                          <a14:foregroundMark x1="37353" y1="48624" x2="37353" y2="48624"/>
                          <a14:foregroundMark x1="61471" y1="46789" x2="61471" y2="46789"/>
                          <a14:foregroundMark x1="60000" y1="62691" x2="60000" y2="62691"/>
                          <a14:foregroundMark x1="87941" y1="62691" x2="87941" y2="62691"/>
                          <a14:foregroundMark x1="80294" y1="87156" x2="80294" y2="87156"/>
                          <a14:foregroundMark x1="75294" y1="91131" x2="75294" y2="91131"/>
                          <a14:foregroundMark x1="27353" y1="92355" x2="27353" y2="92355"/>
                          <a14:foregroundMark x1="25000" y1="90214" x2="25000" y2="90214"/>
                          <a14:foregroundMark x1="69706" y1="7645" x2="69706" y2="7645"/>
                          <a14:backgroundMark x1="26471" y1="87156" x2="26471" y2="87156"/>
                          <a14:backgroundMark x1="75588" y1="87462" x2="75588" y2="87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59" y="2109461"/>
              <a:ext cx="2658681" cy="2557025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9C3B7A-F9D8-4F1B-A353-A9A1DABE3F44}"/>
              </a:ext>
            </a:extLst>
          </p:cNvPr>
          <p:cNvGrpSpPr/>
          <p:nvPr/>
        </p:nvGrpSpPr>
        <p:grpSpPr>
          <a:xfrm>
            <a:off x="566731" y="2745194"/>
            <a:ext cx="4795138" cy="3888779"/>
            <a:chOff x="231280" y="2744136"/>
            <a:chExt cx="4795138" cy="38887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AF7B149-87BD-4FE4-A723-F4B4A760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t="15385" r="8686" b="10931"/>
            <a:stretch/>
          </p:blipFill>
          <p:spPr>
            <a:xfrm>
              <a:off x="231280" y="3205801"/>
              <a:ext cx="4795138" cy="342711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6CD61A0-11F2-489C-8182-B81304B7449D}"/>
                </a:ext>
              </a:extLst>
            </p:cNvPr>
            <p:cNvSpPr txBox="1"/>
            <p:nvPr/>
          </p:nvSpPr>
          <p:spPr>
            <a:xfrm>
              <a:off x="1225259" y="2744136"/>
              <a:ext cx="2807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69F98"/>
                  </a:solidFill>
                  <a:latin typeface="+mn-ea"/>
                </a:rPr>
                <a:t>BiliBili</a:t>
              </a:r>
              <a:r>
                <a:rPr lang="zh-CN" altLang="en-US" sz="2400" b="1" dirty="0">
                  <a:solidFill>
                    <a:srgbClr val="969F98"/>
                  </a:solidFill>
                  <a:latin typeface="+mn-ea"/>
                </a:rPr>
                <a:t>账号性别比例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275246B-F22F-4FBF-9DB8-55275721FB7E}"/>
              </a:ext>
            </a:extLst>
          </p:cNvPr>
          <p:cNvGrpSpPr/>
          <p:nvPr/>
        </p:nvGrpSpPr>
        <p:grpSpPr>
          <a:xfrm>
            <a:off x="6584583" y="2672959"/>
            <a:ext cx="4795138" cy="4119860"/>
            <a:chOff x="6584583" y="2672959"/>
            <a:chExt cx="4795138" cy="411986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924641-26AA-401B-804D-7F9DC8F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583" y="3134624"/>
              <a:ext cx="4795138" cy="3658195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EE030ED-1A23-44AA-91FA-034D5252CC21}"/>
                </a:ext>
              </a:extLst>
            </p:cNvPr>
            <p:cNvSpPr txBox="1"/>
            <p:nvPr/>
          </p:nvSpPr>
          <p:spPr>
            <a:xfrm>
              <a:off x="7578563" y="2672959"/>
              <a:ext cx="2807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69F98"/>
                  </a:solidFill>
                  <a:latin typeface="+mn-ea"/>
                </a:rPr>
                <a:t>BiliBili</a:t>
              </a:r>
              <a:r>
                <a:rPr lang="zh-CN" altLang="en-US" sz="2400" b="1" dirty="0">
                  <a:solidFill>
                    <a:srgbClr val="969F98"/>
                  </a:solidFill>
                  <a:latin typeface="+mn-ea"/>
                </a:rPr>
                <a:t>账号等级比例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724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4441540" y="198141"/>
            <a:ext cx="330891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User Data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A3B0F5-A0CE-478E-87C2-281D5A14BA4E}"/>
              </a:ext>
            </a:extLst>
          </p:cNvPr>
          <p:cNvSpPr txBox="1"/>
          <p:nvPr/>
        </p:nvSpPr>
        <p:spPr>
          <a:xfrm>
            <a:off x="2166070" y="721361"/>
            <a:ext cx="1980029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3F403E"/>
                </a:solidFill>
                <a:latin typeface="+mj-ea"/>
                <a:ea typeface="+mj-ea"/>
              </a:rPr>
              <a:t>关注用户的数量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5F53C8-C29A-4744-8CD0-838C8059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86" y="1215914"/>
            <a:ext cx="5172257" cy="4620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F3A093-F96E-45CB-847A-655F152CC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963" y="1215914"/>
            <a:ext cx="5894081" cy="46200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5D6989-C382-4026-B544-011BFBF30BA1}"/>
              </a:ext>
            </a:extLst>
          </p:cNvPr>
          <p:cNvSpPr txBox="1"/>
          <p:nvPr/>
        </p:nvSpPr>
        <p:spPr>
          <a:xfrm>
            <a:off x="8003975" y="721361"/>
            <a:ext cx="2492990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3F403E"/>
                </a:solidFill>
                <a:latin typeface="+mj-ea"/>
                <a:ea typeface="+mj-ea"/>
              </a:rPr>
              <a:t>不同性别的关注数量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829982-03F3-4466-B965-C39189A078AB}"/>
              </a:ext>
            </a:extLst>
          </p:cNvPr>
          <p:cNvSpPr/>
          <p:nvPr/>
        </p:nvSpPr>
        <p:spPr>
          <a:xfrm>
            <a:off x="1518557" y="2237014"/>
            <a:ext cx="816429" cy="359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2CF5A-E1B2-45C2-987C-057AD9F00FBE}"/>
              </a:ext>
            </a:extLst>
          </p:cNvPr>
          <p:cNvSpPr/>
          <p:nvPr/>
        </p:nvSpPr>
        <p:spPr>
          <a:xfrm>
            <a:off x="11076217" y="1387929"/>
            <a:ext cx="805542" cy="3211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162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4441540" y="198141"/>
            <a:ext cx="330891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User Data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A3B0F5-A0CE-478E-87C2-281D5A14BA4E}"/>
              </a:ext>
            </a:extLst>
          </p:cNvPr>
          <p:cNvSpPr txBox="1"/>
          <p:nvPr/>
        </p:nvSpPr>
        <p:spPr>
          <a:xfrm>
            <a:off x="199746" y="1627304"/>
            <a:ext cx="1338360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3F403E"/>
                </a:solidFill>
                <a:latin typeface="+mj-ea"/>
                <a:ea typeface="+mj-ea"/>
              </a:rPr>
              <a:t>仔细对比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963361-06B1-4F74-A0D9-49D189AA5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" t="3389" r="1474" b="4956"/>
          <a:stretch/>
        </p:blipFill>
        <p:spPr>
          <a:xfrm>
            <a:off x="2473924" y="1061356"/>
            <a:ext cx="7097486" cy="53952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F28D94-FCE7-42A6-956A-007C9A3D89F8}"/>
              </a:ext>
            </a:extLst>
          </p:cNvPr>
          <p:cNvSpPr txBox="1"/>
          <p:nvPr/>
        </p:nvSpPr>
        <p:spPr>
          <a:xfrm>
            <a:off x="199746" y="2127441"/>
            <a:ext cx="2297163" cy="33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我们发现：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性别未知与男性的整体样本容量相似都为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5000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左右，而女性只有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1000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不到，但是在关注这个行为的对比图中，并不是完全相像的，只是满足与整体数据中的两极分化的情况。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0E8F05-07AB-40F9-857C-265B2DDBE0DC}"/>
              </a:ext>
            </a:extLst>
          </p:cNvPr>
          <p:cNvSpPr txBox="1"/>
          <p:nvPr/>
        </p:nvSpPr>
        <p:spPr>
          <a:xfrm>
            <a:off x="9892349" y="2381150"/>
            <a:ext cx="2297163" cy="30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在关注数较少的账号中，性别保密的账号和男性的账号情况高度相似，而关注数较多的账号中，性别保密的账号和男性的账号比例不太相似。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关注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200+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账号比例出入较大。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E83E9C-F35D-4336-BD5E-A11A4DD28F70}"/>
              </a:ext>
            </a:extLst>
          </p:cNvPr>
          <p:cNvSpPr/>
          <p:nvPr/>
        </p:nvSpPr>
        <p:spPr>
          <a:xfrm>
            <a:off x="8447316" y="1110342"/>
            <a:ext cx="1050469" cy="3537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369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1BC42A-D4EE-4CDE-B7D6-6BED0A8C0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016" r="2424" b="3306"/>
          <a:stretch/>
        </p:blipFill>
        <p:spPr>
          <a:xfrm>
            <a:off x="304801" y="628832"/>
            <a:ext cx="4234542" cy="32225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4441540" y="198141"/>
            <a:ext cx="330891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User Data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563D0F-81A9-4AC6-B941-5D9FCD798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 t="3413" r="2296" b="2810"/>
          <a:stretch/>
        </p:blipFill>
        <p:spPr>
          <a:xfrm>
            <a:off x="3829052" y="3553553"/>
            <a:ext cx="4234542" cy="3236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B42364-D995-4C04-B64A-80D0C0BFA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3968" r="2315" b="3889"/>
          <a:stretch/>
        </p:blipFill>
        <p:spPr>
          <a:xfrm>
            <a:off x="7379944" y="646093"/>
            <a:ext cx="4234542" cy="322169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F37BF94-002B-46E2-A11B-D21F42BFE21E}"/>
              </a:ext>
            </a:extLst>
          </p:cNvPr>
          <p:cNvSpPr txBox="1"/>
          <p:nvPr/>
        </p:nvSpPr>
        <p:spPr>
          <a:xfrm>
            <a:off x="4699828" y="937530"/>
            <a:ext cx="2492990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3F403E"/>
                </a:solidFill>
                <a:latin typeface="+mj-ea"/>
                <a:ea typeface="+mj-ea"/>
              </a:rPr>
              <a:t>不同性别的等级分布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29C0E4-5CA4-4C1F-8BCE-EED34F89A107}"/>
              </a:ext>
            </a:extLst>
          </p:cNvPr>
          <p:cNvSpPr txBox="1"/>
          <p:nvPr/>
        </p:nvSpPr>
        <p:spPr>
          <a:xfrm>
            <a:off x="4777245" y="1525037"/>
            <a:ext cx="2236510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D37791"/>
                </a:solidFill>
                <a:latin typeface="+mj-ea"/>
                <a:ea typeface="+mj-ea"/>
              </a:rPr>
              <a:t>账号的活跃度表现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48008E2-65D6-4B6F-A7CF-2FB652EAEBB1}"/>
              </a:ext>
            </a:extLst>
          </p:cNvPr>
          <p:cNvSpPr/>
          <p:nvPr/>
        </p:nvSpPr>
        <p:spPr>
          <a:xfrm>
            <a:off x="4591318" y="4438198"/>
            <a:ext cx="1178417" cy="2197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F42378-7E27-4995-AC3E-5EB82D48BB69}"/>
              </a:ext>
            </a:extLst>
          </p:cNvPr>
          <p:cNvSpPr/>
          <p:nvPr/>
        </p:nvSpPr>
        <p:spPr>
          <a:xfrm>
            <a:off x="8063594" y="1337640"/>
            <a:ext cx="1186876" cy="23457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50FF8B-1ECE-49F6-AC73-E05EB9515505}"/>
              </a:ext>
            </a:extLst>
          </p:cNvPr>
          <p:cNvSpPr/>
          <p:nvPr/>
        </p:nvSpPr>
        <p:spPr>
          <a:xfrm>
            <a:off x="1068219" y="1438525"/>
            <a:ext cx="1186876" cy="23457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1124F2-EC09-4312-9793-60163765B57A}"/>
              </a:ext>
            </a:extLst>
          </p:cNvPr>
          <p:cNvSpPr/>
          <p:nvPr/>
        </p:nvSpPr>
        <p:spPr>
          <a:xfrm>
            <a:off x="6140401" y="3901578"/>
            <a:ext cx="1632419" cy="27582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9395F5-C780-4404-BBAC-FEE443B59EAE}"/>
              </a:ext>
            </a:extLst>
          </p:cNvPr>
          <p:cNvSpPr txBox="1"/>
          <p:nvPr/>
        </p:nvSpPr>
        <p:spPr>
          <a:xfrm>
            <a:off x="531765" y="4307780"/>
            <a:ext cx="2900553" cy="17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活跃度较低的账号中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男性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级账号和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级账号比例为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，女性为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未知性别为：接近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与男性比例相似。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D16A17A-4710-4DBE-AE1A-3626E4629882}"/>
              </a:ext>
            </a:extLst>
          </p:cNvPr>
          <p:cNvSpPr txBox="1"/>
          <p:nvPr/>
        </p:nvSpPr>
        <p:spPr>
          <a:xfrm>
            <a:off x="8457003" y="4371244"/>
            <a:ext cx="2900553" cy="17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性别未知的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5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级账号数量和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级账号数量的比例约为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，女性也约为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，而男性的账号数量比例则要超过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2DC512-5CD3-437C-A869-DD37D0C72408}"/>
              </a:ext>
            </a:extLst>
          </p:cNvPr>
          <p:cNvSpPr/>
          <p:nvPr/>
        </p:nvSpPr>
        <p:spPr>
          <a:xfrm>
            <a:off x="3878564" y="619886"/>
            <a:ext cx="615614" cy="268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FDC867-F46B-46F5-BB71-A17556F383A5}"/>
              </a:ext>
            </a:extLst>
          </p:cNvPr>
          <p:cNvSpPr txBox="1"/>
          <p:nvPr/>
        </p:nvSpPr>
        <p:spPr>
          <a:xfrm>
            <a:off x="4631468" y="2457511"/>
            <a:ext cx="2900553" cy="10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n-ea"/>
              </a:rPr>
              <a:t>在性别未知的账号里：</a:t>
            </a:r>
            <a:endParaRPr lang="en-US" altLang="zh-CN" dirty="0">
              <a:solidFill>
                <a:srgbClr val="D3779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n-ea"/>
              </a:rPr>
              <a:t>男性在活跃度较低中居多。</a:t>
            </a:r>
            <a:endParaRPr lang="en-US" altLang="zh-CN" dirty="0">
              <a:solidFill>
                <a:srgbClr val="D3779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n-ea"/>
              </a:rPr>
              <a:t>女性在活跃度较高中居多。</a:t>
            </a:r>
            <a:endParaRPr lang="en-US" altLang="zh-CN" dirty="0">
              <a:solidFill>
                <a:srgbClr val="D37791"/>
              </a:solidFill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1EE878-B388-455E-93F5-A0F94F2D9315}"/>
              </a:ext>
            </a:extLst>
          </p:cNvPr>
          <p:cNvSpPr/>
          <p:nvPr/>
        </p:nvSpPr>
        <p:spPr>
          <a:xfrm>
            <a:off x="2628554" y="822246"/>
            <a:ext cx="1669485" cy="2961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7B4D0E-4281-4CE0-8C81-491A371C029B}"/>
              </a:ext>
            </a:extLst>
          </p:cNvPr>
          <p:cNvSpPr/>
          <p:nvPr/>
        </p:nvSpPr>
        <p:spPr>
          <a:xfrm>
            <a:off x="10944032" y="646093"/>
            <a:ext cx="615614" cy="268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B661A0-8EAA-4BC4-A8E6-07B49BF94DD6}"/>
              </a:ext>
            </a:extLst>
          </p:cNvPr>
          <p:cNvSpPr/>
          <p:nvPr/>
        </p:nvSpPr>
        <p:spPr>
          <a:xfrm>
            <a:off x="9729676" y="721361"/>
            <a:ext cx="1669485" cy="2961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AE0F20-FB7E-4D54-9741-9C9A73D17DF0}"/>
              </a:ext>
            </a:extLst>
          </p:cNvPr>
          <p:cNvSpPr/>
          <p:nvPr/>
        </p:nvSpPr>
        <p:spPr>
          <a:xfrm>
            <a:off x="7379944" y="3553554"/>
            <a:ext cx="631941" cy="262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59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16" grpId="0" animBg="1"/>
      <p:bldP spid="29" grpId="0" animBg="1"/>
      <p:bldP spid="30" grpId="0" animBg="1"/>
      <p:bldP spid="32" grpId="0" animBg="1"/>
      <p:bldP spid="34" grpId="0"/>
      <p:bldP spid="35" grpId="0"/>
      <p:bldP spid="36" grpId="0"/>
      <p:bldP spid="33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4441540" y="198141"/>
            <a:ext cx="330891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User Data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4BA9CAD-2B84-47E1-B067-6C823C3A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67724"/>
              </p:ext>
            </p:extLst>
          </p:nvPr>
        </p:nvGraphicFramePr>
        <p:xfrm>
          <a:off x="8224194" y="1656100"/>
          <a:ext cx="2729287" cy="3858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6922">
                  <a:extLst>
                    <a:ext uri="{9D8B030D-6E8A-4147-A177-3AD203B41FA5}">
                      <a16:colId xmlns:a16="http://schemas.microsoft.com/office/drawing/2014/main" val="760270200"/>
                    </a:ext>
                  </a:extLst>
                </a:gridCol>
                <a:gridCol w="1152365">
                  <a:extLst>
                    <a:ext uri="{9D8B030D-6E8A-4147-A177-3AD203B41FA5}">
                      <a16:colId xmlns:a16="http://schemas.microsoft.com/office/drawing/2014/main" val="2352575369"/>
                    </a:ext>
                  </a:extLst>
                </a:gridCol>
              </a:tblGrid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fans</a:t>
                      </a:r>
                      <a:r>
                        <a:rPr lang="zh-CN" altLang="en-US" sz="1100" b="1" u="none" strike="noStrike">
                          <a:effectLst/>
                          <a:latin typeface="+mj-ea"/>
                          <a:ea typeface="+mj-ea"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1" u="none" strike="noStrike">
                          <a:effectLst/>
                          <a:latin typeface="+mj-ea"/>
                          <a:ea typeface="+mj-ea"/>
                        </a:rPr>
                        <a:t>账号数量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9760044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0-1000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8186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56835091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1000-3000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110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632516778"/>
                  </a:ext>
                </a:extLst>
              </a:tr>
              <a:tr h="2419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3000-5000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36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6111932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5000-10000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23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31283436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10000-15000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18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9900907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15000-20000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0382218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20000-30000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614042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30000-40000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08114241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40000-50000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89718771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50000-100000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09033083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  <a:latin typeface="+mj-ea"/>
                          <a:ea typeface="+mj-ea"/>
                        </a:rPr>
                        <a:t>100000+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+mj-ea"/>
                          <a:ea typeface="+mj-ea"/>
                        </a:rPr>
                        <a:t>16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640132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C29C677-8490-41AF-9800-81319A81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2" y="3756193"/>
            <a:ext cx="5188896" cy="3101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A0B95-1E25-4CD4-8AA7-78B93D648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4" y="597595"/>
            <a:ext cx="5199794" cy="31876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6D4677-52C1-4C99-A251-695E8CF9FC5F}"/>
              </a:ext>
            </a:extLst>
          </p:cNvPr>
          <p:cNvSpPr txBox="1"/>
          <p:nvPr/>
        </p:nvSpPr>
        <p:spPr>
          <a:xfrm>
            <a:off x="7969042" y="1143612"/>
            <a:ext cx="3518912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3F403E"/>
                </a:solidFill>
                <a:latin typeface="+mj-ea"/>
                <a:ea typeface="+mj-ea"/>
              </a:rPr>
              <a:t>账号的粉丝数量（被关注数）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BAFFDC-AE21-4169-B2B8-CC747DBF43B0}"/>
              </a:ext>
            </a:extLst>
          </p:cNvPr>
          <p:cNvSpPr txBox="1"/>
          <p:nvPr/>
        </p:nvSpPr>
        <p:spPr>
          <a:xfrm>
            <a:off x="6172358" y="2196810"/>
            <a:ext cx="1784463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000" b="1" dirty="0">
                <a:solidFill>
                  <a:srgbClr val="D37791"/>
                </a:solidFill>
                <a:latin typeface="+mj-ea"/>
                <a:ea typeface="+mj-ea"/>
              </a:rPr>
              <a:t>粉丝数</a:t>
            </a:r>
            <a:r>
              <a:rPr lang="en-US" altLang="zh-CN" sz="2000" b="1" dirty="0">
                <a:solidFill>
                  <a:srgbClr val="D37791"/>
                </a:solidFill>
                <a:latin typeface="+mj-ea"/>
                <a:ea typeface="+mj-ea"/>
              </a:rPr>
              <a:t>&gt;1000</a:t>
            </a:r>
            <a:endParaRPr lang="zh-CN" altLang="en-US" sz="2000" b="1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F760EA-5747-4169-9A0C-75CC46955271}"/>
              </a:ext>
            </a:extLst>
          </p:cNvPr>
          <p:cNvGrpSpPr/>
          <p:nvPr/>
        </p:nvGrpSpPr>
        <p:grpSpPr>
          <a:xfrm>
            <a:off x="6146762" y="1347931"/>
            <a:ext cx="1708831" cy="531813"/>
            <a:chOff x="6303089" y="2681064"/>
            <a:chExt cx="1708831" cy="531813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7D18AFA1-C196-48C6-A775-217FC6FBE6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03089" y="2681064"/>
              <a:ext cx="452438" cy="531813"/>
              <a:chOff x="302" y="403"/>
              <a:chExt cx="285" cy="335"/>
            </a:xfrm>
            <a:solidFill>
              <a:srgbClr val="EDC7D2"/>
            </a:solidFill>
            <a:effectLst/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527D82E4-BAA1-4BDF-9811-92D183574E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" y="403"/>
                <a:ext cx="153" cy="180"/>
              </a:xfrm>
              <a:custGeom>
                <a:avLst/>
                <a:gdLst>
                  <a:gd name="T0" fmla="*/ 349 w 708"/>
                  <a:gd name="T1" fmla="*/ 833 h 833"/>
                  <a:gd name="T2" fmla="*/ 359 w 708"/>
                  <a:gd name="T3" fmla="*/ 833 h 833"/>
                  <a:gd name="T4" fmla="*/ 584 w 708"/>
                  <a:gd name="T5" fmla="*/ 735 h 833"/>
                  <a:gd name="T6" fmla="*/ 685 w 708"/>
                  <a:gd name="T7" fmla="*/ 336 h 833"/>
                  <a:gd name="T8" fmla="*/ 530 w 708"/>
                  <a:gd name="T9" fmla="*/ 45 h 833"/>
                  <a:gd name="T10" fmla="*/ 358 w 708"/>
                  <a:gd name="T11" fmla="*/ 0 h 833"/>
                  <a:gd name="T12" fmla="*/ 352 w 708"/>
                  <a:gd name="T13" fmla="*/ 0 h 833"/>
                  <a:gd name="T14" fmla="*/ 180 w 708"/>
                  <a:gd name="T15" fmla="*/ 44 h 833"/>
                  <a:gd name="T16" fmla="*/ 23 w 708"/>
                  <a:gd name="T17" fmla="*/ 336 h 833"/>
                  <a:gd name="T18" fmla="*/ 123 w 708"/>
                  <a:gd name="T19" fmla="*/ 735 h 833"/>
                  <a:gd name="T20" fmla="*/ 349 w 708"/>
                  <a:gd name="T21" fmla="*/ 833 h 833"/>
                  <a:gd name="T22" fmla="*/ 108 w 708"/>
                  <a:gd name="T23" fmla="*/ 344 h 833"/>
                  <a:gd name="T24" fmla="*/ 109 w 708"/>
                  <a:gd name="T25" fmla="*/ 341 h 833"/>
                  <a:gd name="T26" fmla="*/ 352 w 708"/>
                  <a:gd name="T27" fmla="*/ 87 h 833"/>
                  <a:gd name="T28" fmla="*/ 356 w 708"/>
                  <a:gd name="T29" fmla="*/ 87 h 833"/>
                  <a:gd name="T30" fmla="*/ 599 w 708"/>
                  <a:gd name="T31" fmla="*/ 341 h 833"/>
                  <a:gd name="T32" fmla="*/ 599 w 708"/>
                  <a:gd name="T33" fmla="*/ 344 h 833"/>
                  <a:gd name="T34" fmla="*/ 520 w 708"/>
                  <a:gd name="T35" fmla="*/ 678 h 833"/>
                  <a:gd name="T36" fmla="*/ 355 w 708"/>
                  <a:gd name="T37" fmla="*/ 746 h 833"/>
                  <a:gd name="T38" fmla="*/ 352 w 708"/>
                  <a:gd name="T39" fmla="*/ 746 h 833"/>
                  <a:gd name="T40" fmla="*/ 188 w 708"/>
                  <a:gd name="T41" fmla="*/ 678 h 833"/>
                  <a:gd name="T42" fmla="*/ 108 w 708"/>
                  <a:gd name="T43" fmla="*/ 344 h 833"/>
                  <a:gd name="T44" fmla="*/ 108 w 708"/>
                  <a:gd name="T45" fmla="*/ 344 h 833"/>
                  <a:gd name="T46" fmla="*/ 108 w 708"/>
                  <a:gd name="T47" fmla="*/ 34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8" h="833">
                    <a:moveTo>
                      <a:pt x="349" y="833"/>
                    </a:moveTo>
                    <a:cubicBezTo>
                      <a:pt x="359" y="833"/>
                      <a:pt x="359" y="833"/>
                      <a:pt x="359" y="833"/>
                    </a:cubicBezTo>
                    <a:cubicBezTo>
                      <a:pt x="453" y="831"/>
                      <a:pt x="528" y="798"/>
                      <a:pt x="584" y="735"/>
                    </a:cubicBezTo>
                    <a:cubicBezTo>
                      <a:pt x="708" y="596"/>
                      <a:pt x="687" y="358"/>
                      <a:pt x="685" y="336"/>
                    </a:cubicBezTo>
                    <a:cubicBezTo>
                      <a:pt x="677" y="165"/>
                      <a:pt x="596" y="83"/>
                      <a:pt x="530" y="45"/>
                    </a:cubicBezTo>
                    <a:cubicBezTo>
                      <a:pt x="480" y="17"/>
                      <a:pt x="422" y="2"/>
                      <a:pt x="358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17" y="0"/>
                      <a:pt x="247" y="6"/>
                      <a:pt x="180" y="44"/>
                    </a:cubicBezTo>
                    <a:cubicBezTo>
                      <a:pt x="113" y="82"/>
                      <a:pt x="31" y="164"/>
                      <a:pt x="23" y="336"/>
                    </a:cubicBezTo>
                    <a:cubicBezTo>
                      <a:pt x="21" y="358"/>
                      <a:pt x="0" y="596"/>
                      <a:pt x="123" y="735"/>
                    </a:cubicBezTo>
                    <a:cubicBezTo>
                      <a:pt x="179" y="798"/>
                      <a:pt x="255" y="831"/>
                      <a:pt x="349" y="833"/>
                    </a:cubicBezTo>
                    <a:close/>
                    <a:moveTo>
                      <a:pt x="108" y="344"/>
                    </a:moveTo>
                    <a:cubicBezTo>
                      <a:pt x="108" y="343"/>
                      <a:pt x="109" y="342"/>
                      <a:pt x="109" y="341"/>
                    </a:cubicBezTo>
                    <a:cubicBezTo>
                      <a:pt x="119" y="112"/>
                      <a:pt x="282" y="87"/>
                      <a:pt x="352" y="87"/>
                    </a:cubicBezTo>
                    <a:cubicBezTo>
                      <a:pt x="356" y="87"/>
                      <a:pt x="356" y="87"/>
                      <a:pt x="356" y="87"/>
                    </a:cubicBezTo>
                    <a:cubicBezTo>
                      <a:pt x="442" y="89"/>
                      <a:pt x="589" y="124"/>
                      <a:pt x="599" y="341"/>
                    </a:cubicBezTo>
                    <a:cubicBezTo>
                      <a:pt x="599" y="342"/>
                      <a:pt x="599" y="343"/>
                      <a:pt x="599" y="344"/>
                    </a:cubicBezTo>
                    <a:cubicBezTo>
                      <a:pt x="599" y="346"/>
                      <a:pt x="622" y="563"/>
                      <a:pt x="520" y="678"/>
                    </a:cubicBezTo>
                    <a:cubicBezTo>
                      <a:pt x="480" y="723"/>
                      <a:pt x="426" y="746"/>
                      <a:pt x="355" y="746"/>
                    </a:cubicBezTo>
                    <a:cubicBezTo>
                      <a:pt x="352" y="746"/>
                      <a:pt x="352" y="746"/>
                      <a:pt x="352" y="746"/>
                    </a:cubicBezTo>
                    <a:cubicBezTo>
                      <a:pt x="282" y="746"/>
                      <a:pt x="228" y="723"/>
                      <a:pt x="188" y="678"/>
                    </a:cubicBezTo>
                    <a:cubicBezTo>
                      <a:pt x="86" y="564"/>
                      <a:pt x="108" y="346"/>
                      <a:pt x="108" y="344"/>
                    </a:cubicBezTo>
                    <a:close/>
                    <a:moveTo>
                      <a:pt x="108" y="344"/>
                    </a:moveTo>
                    <a:cubicBezTo>
                      <a:pt x="108" y="344"/>
                      <a:pt x="108" y="344"/>
                      <a:pt x="108" y="3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262E97B5-27B4-40FD-A0D3-CE625B2F8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" y="581"/>
                <a:ext cx="285" cy="157"/>
              </a:xfrm>
              <a:custGeom>
                <a:avLst/>
                <a:gdLst>
                  <a:gd name="T0" fmla="*/ 1315 w 1316"/>
                  <a:gd name="T1" fmla="*/ 404 h 722"/>
                  <a:gd name="T2" fmla="*/ 1315 w 1316"/>
                  <a:gd name="T3" fmla="*/ 403 h 722"/>
                  <a:gd name="T4" fmla="*/ 1315 w 1316"/>
                  <a:gd name="T5" fmla="*/ 395 h 722"/>
                  <a:gd name="T6" fmla="*/ 1170 w 1316"/>
                  <a:gd name="T7" fmla="*/ 136 h 722"/>
                  <a:gd name="T8" fmla="*/ 1167 w 1316"/>
                  <a:gd name="T9" fmla="*/ 135 h 722"/>
                  <a:gd name="T10" fmla="*/ 901 w 1316"/>
                  <a:gd name="T11" fmla="*/ 14 h 722"/>
                  <a:gd name="T12" fmla="*/ 841 w 1316"/>
                  <a:gd name="T13" fmla="*/ 25 h 722"/>
                  <a:gd name="T14" fmla="*/ 852 w 1316"/>
                  <a:gd name="T15" fmla="*/ 85 h 722"/>
                  <a:gd name="T16" fmla="*/ 1144 w 1316"/>
                  <a:gd name="T17" fmla="*/ 218 h 722"/>
                  <a:gd name="T18" fmla="*/ 1229 w 1316"/>
                  <a:gd name="T19" fmla="*/ 397 h 722"/>
                  <a:gd name="T20" fmla="*/ 1229 w 1316"/>
                  <a:gd name="T21" fmla="*/ 405 h 722"/>
                  <a:gd name="T22" fmla="*/ 1223 w 1316"/>
                  <a:gd name="T23" fmla="*/ 504 h 722"/>
                  <a:gd name="T24" fmla="*/ 658 w 1316"/>
                  <a:gd name="T25" fmla="*/ 635 h 722"/>
                  <a:gd name="T26" fmla="*/ 94 w 1316"/>
                  <a:gd name="T27" fmla="*/ 504 h 722"/>
                  <a:gd name="T28" fmla="*/ 87 w 1316"/>
                  <a:gd name="T29" fmla="*/ 405 h 722"/>
                  <a:gd name="T30" fmla="*/ 87 w 1316"/>
                  <a:gd name="T31" fmla="*/ 397 h 722"/>
                  <a:gd name="T32" fmla="*/ 173 w 1316"/>
                  <a:gd name="T33" fmla="*/ 218 h 722"/>
                  <a:gd name="T34" fmla="*/ 465 w 1316"/>
                  <a:gd name="T35" fmla="*/ 84 h 722"/>
                  <a:gd name="T36" fmla="*/ 475 w 1316"/>
                  <a:gd name="T37" fmla="*/ 24 h 722"/>
                  <a:gd name="T38" fmla="*/ 415 w 1316"/>
                  <a:gd name="T39" fmla="*/ 14 h 722"/>
                  <a:gd name="T40" fmla="*/ 150 w 1316"/>
                  <a:gd name="T41" fmla="*/ 135 h 722"/>
                  <a:gd name="T42" fmla="*/ 146 w 1316"/>
                  <a:gd name="T43" fmla="*/ 136 h 722"/>
                  <a:gd name="T44" fmla="*/ 1 w 1316"/>
                  <a:gd name="T45" fmla="*/ 394 h 722"/>
                  <a:gd name="T46" fmla="*/ 1 w 1316"/>
                  <a:gd name="T47" fmla="*/ 402 h 722"/>
                  <a:gd name="T48" fmla="*/ 1 w 1316"/>
                  <a:gd name="T49" fmla="*/ 403 h 722"/>
                  <a:gd name="T50" fmla="*/ 17 w 1316"/>
                  <a:gd name="T51" fmla="*/ 548 h 722"/>
                  <a:gd name="T52" fmla="*/ 34 w 1316"/>
                  <a:gd name="T53" fmla="*/ 569 h 722"/>
                  <a:gd name="T54" fmla="*/ 659 w 1316"/>
                  <a:gd name="T55" fmla="*/ 722 h 722"/>
                  <a:gd name="T56" fmla="*/ 1283 w 1316"/>
                  <a:gd name="T57" fmla="*/ 569 h 722"/>
                  <a:gd name="T58" fmla="*/ 1300 w 1316"/>
                  <a:gd name="T59" fmla="*/ 548 h 722"/>
                  <a:gd name="T60" fmla="*/ 1315 w 1316"/>
                  <a:gd name="T61" fmla="*/ 404 h 722"/>
                  <a:gd name="T62" fmla="*/ 1315 w 1316"/>
                  <a:gd name="T63" fmla="*/ 404 h 722"/>
                  <a:gd name="T64" fmla="*/ 1315 w 1316"/>
                  <a:gd name="T65" fmla="*/ 404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6" h="722">
                    <a:moveTo>
                      <a:pt x="1315" y="404"/>
                    </a:moveTo>
                    <a:cubicBezTo>
                      <a:pt x="1315" y="403"/>
                      <a:pt x="1315" y="403"/>
                      <a:pt x="1315" y="403"/>
                    </a:cubicBezTo>
                    <a:cubicBezTo>
                      <a:pt x="1315" y="400"/>
                      <a:pt x="1315" y="398"/>
                      <a:pt x="1315" y="395"/>
                    </a:cubicBezTo>
                    <a:cubicBezTo>
                      <a:pt x="1313" y="331"/>
                      <a:pt x="1309" y="183"/>
                      <a:pt x="1170" y="136"/>
                    </a:cubicBezTo>
                    <a:cubicBezTo>
                      <a:pt x="1169" y="136"/>
                      <a:pt x="1168" y="135"/>
                      <a:pt x="1167" y="135"/>
                    </a:cubicBezTo>
                    <a:cubicBezTo>
                      <a:pt x="1023" y="98"/>
                      <a:pt x="903" y="15"/>
                      <a:pt x="901" y="14"/>
                    </a:cubicBezTo>
                    <a:cubicBezTo>
                      <a:pt x="882" y="0"/>
                      <a:pt x="855" y="5"/>
                      <a:pt x="841" y="25"/>
                    </a:cubicBezTo>
                    <a:cubicBezTo>
                      <a:pt x="827" y="44"/>
                      <a:pt x="832" y="71"/>
                      <a:pt x="852" y="85"/>
                    </a:cubicBezTo>
                    <a:cubicBezTo>
                      <a:pt x="857" y="89"/>
                      <a:pt x="984" y="177"/>
                      <a:pt x="1144" y="218"/>
                    </a:cubicBezTo>
                    <a:cubicBezTo>
                      <a:pt x="1218" y="245"/>
                      <a:pt x="1227" y="324"/>
                      <a:pt x="1229" y="397"/>
                    </a:cubicBezTo>
                    <a:cubicBezTo>
                      <a:pt x="1229" y="400"/>
                      <a:pt x="1229" y="403"/>
                      <a:pt x="1229" y="405"/>
                    </a:cubicBezTo>
                    <a:cubicBezTo>
                      <a:pt x="1230" y="434"/>
                      <a:pt x="1228" y="479"/>
                      <a:pt x="1223" y="504"/>
                    </a:cubicBezTo>
                    <a:cubicBezTo>
                      <a:pt x="1171" y="534"/>
                      <a:pt x="967" y="635"/>
                      <a:pt x="658" y="635"/>
                    </a:cubicBezTo>
                    <a:cubicBezTo>
                      <a:pt x="351" y="635"/>
                      <a:pt x="146" y="533"/>
                      <a:pt x="94" y="504"/>
                    </a:cubicBezTo>
                    <a:cubicBezTo>
                      <a:pt x="89" y="478"/>
                      <a:pt x="87" y="434"/>
                      <a:pt x="87" y="405"/>
                    </a:cubicBezTo>
                    <a:cubicBezTo>
                      <a:pt x="87" y="402"/>
                      <a:pt x="87" y="400"/>
                      <a:pt x="87" y="397"/>
                    </a:cubicBezTo>
                    <a:cubicBezTo>
                      <a:pt x="90" y="324"/>
                      <a:pt x="98" y="244"/>
                      <a:pt x="173" y="218"/>
                    </a:cubicBezTo>
                    <a:cubicBezTo>
                      <a:pt x="332" y="177"/>
                      <a:pt x="459" y="88"/>
                      <a:pt x="465" y="84"/>
                    </a:cubicBezTo>
                    <a:cubicBezTo>
                      <a:pt x="484" y="71"/>
                      <a:pt x="489" y="44"/>
                      <a:pt x="475" y="24"/>
                    </a:cubicBezTo>
                    <a:cubicBezTo>
                      <a:pt x="462" y="5"/>
                      <a:pt x="435" y="0"/>
                      <a:pt x="415" y="14"/>
                    </a:cubicBezTo>
                    <a:cubicBezTo>
                      <a:pt x="414" y="15"/>
                      <a:pt x="295" y="98"/>
                      <a:pt x="150" y="135"/>
                    </a:cubicBezTo>
                    <a:cubicBezTo>
                      <a:pt x="148" y="135"/>
                      <a:pt x="147" y="135"/>
                      <a:pt x="146" y="136"/>
                    </a:cubicBezTo>
                    <a:cubicBezTo>
                      <a:pt x="7" y="183"/>
                      <a:pt x="3" y="331"/>
                      <a:pt x="1" y="394"/>
                    </a:cubicBezTo>
                    <a:cubicBezTo>
                      <a:pt x="1" y="397"/>
                      <a:pt x="1" y="400"/>
                      <a:pt x="1" y="402"/>
                    </a:cubicBezTo>
                    <a:cubicBezTo>
                      <a:pt x="1" y="403"/>
                      <a:pt x="1" y="403"/>
                      <a:pt x="1" y="403"/>
                    </a:cubicBezTo>
                    <a:cubicBezTo>
                      <a:pt x="1" y="420"/>
                      <a:pt x="0" y="506"/>
                      <a:pt x="17" y="548"/>
                    </a:cubicBezTo>
                    <a:cubicBezTo>
                      <a:pt x="21" y="557"/>
                      <a:pt x="26" y="564"/>
                      <a:pt x="34" y="569"/>
                    </a:cubicBezTo>
                    <a:cubicBezTo>
                      <a:pt x="44" y="575"/>
                      <a:pt x="274" y="722"/>
                      <a:pt x="659" y="722"/>
                    </a:cubicBezTo>
                    <a:cubicBezTo>
                      <a:pt x="1044" y="722"/>
                      <a:pt x="1274" y="575"/>
                      <a:pt x="1283" y="569"/>
                    </a:cubicBezTo>
                    <a:cubicBezTo>
                      <a:pt x="1291" y="564"/>
                      <a:pt x="1297" y="557"/>
                      <a:pt x="1300" y="548"/>
                    </a:cubicBezTo>
                    <a:cubicBezTo>
                      <a:pt x="1316" y="506"/>
                      <a:pt x="1316" y="420"/>
                      <a:pt x="1315" y="404"/>
                    </a:cubicBezTo>
                    <a:close/>
                    <a:moveTo>
                      <a:pt x="1315" y="404"/>
                    </a:moveTo>
                    <a:cubicBezTo>
                      <a:pt x="1315" y="404"/>
                      <a:pt x="1315" y="404"/>
                      <a:pt x="1315" y="40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72730E-CF08-4182-8BEE-EDBCFBDB2C02}"/>
                </a:ext>
              </a:extLst>
            </p:cNvPr>
            <p:cNvSpPr txBox="1"/>
            <p:nvPr/>
          </p:nvSpPr>
          <p:spPr>
            <a:xfrm>
              <a:off x="6900718" y="2795208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D37791"/>
                  </a:solidFill>
                  <a:latin typeface="+mj-ea"/>
                  <a:ea typeface="+mj-ea"/>
                </a:rPr>
                <a:t>B</a:t>
              </a:r>
              <a:r>
                <a:rPr lang="zh-CN" altLang="en-US" dirty="0">
                  <a:solidFill>
                    <a:srgbClr val="D37791"/>
                  </a:solidFill>
                  <a:latin typeface="+mj-ea"/>
                  <a:ea typeface="+mj-ea"/>
                </a:rPr>
                <a:t>站</a:t>
              </a:r>
              <a:r>
                <a:rPr lang="en-US" altLang="zh-CN" dirty="0">
                  <a:solidFill>
                    <a:srgbClr val="D37791"/>
                  </a:solidFill>
                  <a:latin typeface="+mj-ea"/>
                  <a:ea typeface="+mj-ea"/>
                </a:rPr>
                <a:t>Up</a:t>
              </a:r>
              <a:r>
                <a:rPr lang="zh-CN" altLang="en-US" dirty="0">
                  <a:solidFill>
                    <a:srgbClr val="D37791"/>
                  </a:solidFill>
                  <a:latin typeface="+mj-ea"/>
                  <a:ea typeface="+mj-ea"/>
                </a:rPr>
                <a:t>主</a:t>
              </a:r>
              <a:endParaRPr lang="en-US" altLang="zh-CN" dirty="0">
                <a:solidFill>
                  <a:srgbClr val="D3779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5CDC04E-7856-4F1C-B48C-1852851E761E}"/>
              </a:ext>
            </a:extLst>
          </p:cNvPr>
          <p:cNvSpPr txBox="1"/>
          <p:nvPr/>
        </p:nvSpPr>
        <p:spPr>
          <a:xfrm>
            <a:off x="5614314" y="3026942"/>
            <a:ext cx="2900553" cy="33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由于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站的所有用户都可以上传视频和观看视频，所以所有的账号都可以被看作是观众。我们可以很明显的看到，在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UP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主这个活跃度较高的用户群体里，女性账号的比例明显提升。这样是不是侧面的证实，在性别未知的账户里，女性应该是居多的。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971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6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3413E0B7-AE05-444A-8E2C-87991C37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1"/>
          <a:stretch/>
        </p:blipFill>
        <p:spPr>
          <a:xfrm>
            <a:off x="6945908" y="585726"/>
            <a:ext cx="4732986" cy="11811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F0E9BB1-39DD-4F48-BC3E-0A87B07DB043}"/>
              </a:ext>
            </a:extLst>
          </p:cNvPr>
          <p:cNvSpPr/>
          <p:nvPr/>
        </p:nvSpPr>
        <p:spPr>
          <a:xfrm>
            <a:off x="6792688" y="3626809"/>
            <a:ext cx="5039427" cy="266933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DC2257-49CC-4A74-9E99-4767E126BBB8}"/>
              </a:ext>
            </a:extLst>
          </p:cNvPr>
          <p:cNvSpPr/>
          <p:nvPr/>
        </p:nvSpPr>
        <p:spPr>
          <a:xfrm>
            <a:off x="390704" y="549274"/>
            <a:ext cx="5039427" cy="266933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F1FE84-F5CD-4F23-9B7E-0BDBD02C159C}"/>
              </a:ext>
            </a:extLst>
          </p:cNvPr>
          <p:cNvSpPr/>
          <p:nvPr/>
        </p:nvSpPr>
        <p:spPr>
          <a:xfrm>
            <a:off x="390704" y="3626809"/>
            <a:ext cx="5039427" cy="266933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D14EB0-F592-4B8E-94D2-FA9E925FD1ED}"/>
              </a:ext>
            </a:extLst>
          </p:cNvPr>
          <p:cNvSpPr/>
          <p:nvPr/>
        </p:nvSpPr>
        <p:spPr>
          <a:xfrm>
            <a:off x="6792688" y="549274"/>
            <a:ext cx="5039427" cy="266933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CCDE566-6389-4716-956A-283F4E911934}"/>
              </a:ext>
            </a:extLst>
          </p:cNvPr>
          <p:cNvSpPr/>
          <p:nvPr/>
        </p:nvSpPr>
        <p:spPr>
          <a:xfrm>
            <a:off x="4148770" y="1481769"/>
            <a:ext cx="1842435" cy="184243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rgbClr val="D37791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130" tIns="936130" rIns="248920" bIns="24892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9344CF7-4925-4D77-9806-98AFC9DC713D}"/>
              </a:ext>
            </a:extLst>
          </p:cNvPr>
          <p:cNvSpPr/>
          <p:nvPr/>
        </p:nvSpPr>
        <p:spPr>
          <a:xfrm>
            <a:off x="6200795" y="1481769"/>
            <a:ext cx="1842435" cy="184243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rgbClr val="EDC7D2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920" tIns="936130" rIns="936130" bIns="24892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D8B1BF0-2016-423D-8FEF-DF272E64D569}"/>
              </a:ext>
            </a:extLst>
          </p:cNvPr>
          <p:cNvSpPr/>
          <p:nvPr/>
        </p:nvSpPr>
        <p:spPr>
          <a:xfrm>
            <a:off x="4148770" y="3533794"/>
            <a:ext cx="1842435" cy="184243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rgbClr val="EDC7D2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130" tIns="248920" rIns="248920" bIns="93613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6421FA-88E3-44AD-BDF2-8EEAA7CEF3EB}"/>
              </a:ext>
            </a:extLst>
          </p:cNvPr>
          <p:cNvSpPr txBox="1"/>
          <p:nvPr/>
        </p:nvSpPr>
        <p:spPr>
          <a:xfrm>
            <a:off x="2531090" y="726714"/>
            <a:ext cx="2796385" cy="3983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Video Data Analysis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396427-5B20-45D3-B7A3-E9C666F77CFB}"/>
              </a:ext>
            </a:extLst>
          </p:cNvPr>
          <p:cNvSpPr txBox="1"/>
          <p:nvPr/>
        </p:nvSpPr>
        <p:spPr>
          <a:xfrm>
            <a:off x="550863" y="677275"/>
            <a:ext cx="203132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400" b="1" dirty="0">
                <a:solidFill>
                  <a:srgbClr val="D37791"/>
                </a:solidFill>
                <a:latin typeface="+mj-ea"/>
                <a:ea typeface="+mj-ea"/>
              </a:rPr>
              <a:t>视频数据分析</a:t>
            </a:r>
            <a:endParaRPr lang="zh-CN" altLang="en-US" sz="2400" b="1" dirty="0">
              <a:solidFill>
                <a:srgbClr val="D3779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3175EA5-9D17-43ED-9E66-43369B5A4122}"/>
              </a:ext>
            </a:extLst>
          </p:cNvPr>
          <p:cNvCxnSpPr>
            <a:cxnSpLocks/>
          </p:cNvCxnSpPr>
          <p:nvPr/>
        </p:nvCxnSpPr>
        <p:spPr>
          <a:xfrm flipH="1">
            <a:off x="694063" y="1189740"/>
            <a:ext cx="26301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07">
            <a:extLst>
              <a:ext uri="{FF2B5EF4-FFF2-40B4-BE49-F238E27FC236}">
                <a16:creationId xmlns:a16="http://schemas.microsoft.com/office/drawing/2014/main" id="{6B72A5C3-AF7B-4137-AA48-1493FC4710C4}"/>
              </a:ext>
            </a:extLst>
          </p:cNvPr>
          <p:cNvSpPr>
            <a:spLocks noEditPoints="1"/>
          </p:cNvSpPr>
          <p:nvPr/>
        </p:nvSpPr>
        <p:spPr bwMode="auto">
          <a:xfrm>
            <a:off x="5036688" y="3848767"/>
            <a:ext cx="637389" cy="604666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F9FAF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09D269-A71F-45FA-B881-A1A4709CABE5}"/>
              </a:ext>
            </a:extLst>
          </p:cNvPr>
          <p:cNvGrpSpPr/>
          <p:nvPr/>
        </p:nvGrpSpPr>
        <p:grpSpPr>
          <a:xfrm>
            <a:off x="6489783" y="2176450"/>
            <a:ext cx="673418" cy="824318"/>
            <a:chOff x="6489783" y="2176450"/>
            <a:chExt cx="673418" cy="82431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1D56ACD-6562-4DE1-B49B-B5BED60356F7}"/>
                </a:ext>
              </a:extLst>
            </p:cNvPr>
            <p:cNvSpPr/>
            <p:nvPr/>
          </p:nvSpPr>
          <p:spPr>
            <a:xfrm>
              <a:off x="6721382" y="2176450"/>
              <a:ext cx="136618" cy="15768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167">
              <a:extLst>
                <a:ext uri="{FF2B5EF4-FFF2-40B4-BE49-F238E27FC236}">
                  <a16:creationId xmlns:a16="http://schemas.microsoft.com/office/drawing/2014/main" id="{1753357F-F13E-4C0A-87F9-4374DB8A5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9783" y="2380643"/>
              <a:ext cx="673418" cy="620125"/>
            </a:xfrm>
            <a:custGeom>
              <a:avLst/>
              <a:gdLst>
                <a:gd name="T0" fmla="*/ 1423 w 1561"/>
                <a:gd name="T1" fmla="*/ 526 h 1471"/>
                <a:gd name="T2" fmla="*/ 1265 w 1561"/>
                <a:gd name="T3" fmla="*/ 132 h 1471"/>
                <a:gd name="T4" fmla="*/ 1192 w 1561"/>
                <a:gd name="T5" fmla="*/ 0 h 1471"/>
                <a:gd name="T6" fmla="*/ 951 w 1561"/>
                <a:gd name="T7" fmla="*/ 117 h 1471"/>
                <a:gd name="T8" fmla="*/ 731 w 1561"/>
                <a:gd name="T9" fmla="*/ 90 h 1471"/>
                <a:gd name="T10" fmla="*/ 0 w 1561"/>
                <a:gd name="T11" fmla="*/ 735 h 1471"/>
                <a:gd name="T12" fmla="*/ 16 w 1561"/>
                <a:gd name="T13" fmla="*/ 871 h 1471"/>
                <a:gd name="T14" fmla="*/ 65 w 1561"/>
                <a:gd name="T15" fmla="*/ 1001 h 1471"/>
                <a:gd name="T16" fmla="*/ 265 w 1561"/>
                <a:gd name="T17" fmla="*/ 1372 h 1471"/>
                <a:gd name="T18" fmla="*/ 266 w 1561"/>
                <a:gd name="T19" fmla="*/ 1401 h 1471"/>
                <a:gd name="T20" fmla="*/ 586 w 1561"/>
                <a:gd name="T21" fmla="*/ 1471 h 1471"/>
                <a:gd name="T22" fmla="*/ 668 w 1561"/>
                <a:gd name="T23" fmla="*/ 1378 h 1471"/>
                <a:gd name="T24" fmla="*/ 771 w 1561"/>
                <a:gd name="T25" fmla="*/ 1389 h 1471"/>
                <a:gd name="T26" fmla="*/ 1091 w 1561"/>
                <a:gd name="T27" fmla="*/ 1471 h 1471"/>
                <a:gd name="T28" fmla="*/ 1173 w 1561"/>
                <a:gd name="T29" fmla="*/ 1331 h 1471"/>
                <a:gd name="T30" fmla="*/ 1248 w 1561"/>
                <a:gd name="T31" fmla="*/ 1191 h 1471"/>
                <a:gd name="T32" fmla="*/ 1251 w 1561"/>
                <a:gd name="T33" fmla="*/ 1188 h 1471"/>
                <a:gd name="T34" fmla="*/ 1445 w 1561"/>
                <a:gd name="T35" fmla="*/ 934 h 1471"/>
                <a:gd name="T36" fmla="*/ 1560 w 1561"/>
                <a:gd name="T37" fmla="*/ 641 h 1471"/>
                <a:gd name="T38" fmla="*/ 1192 w 1561"/>
                <a:gd name="T39" fmla="*/ 86 h 1471"/>
                <a:gd name="T40" fmla="*/ 1192 w 1561"/>
                <a:gd name="T41" fmla="*/ 86 h 1471"/>
                <a:gd name="T42" fmla="*/ 1186 w 1561"/>
                <a:gd name="T43" fmla="*/ 43 h 1471"/>
                <a:gd name="T44" fmla="*/ 1475 w 1561"/>
                <a:gd name="T45" fmla="*/ 819 h 1471"/>
                <a:gd name="T46" fmla="*/ 1396 w 1561"/>
                <a:gd name="T47" fmla="*/ 848 h 1471"/>
                <a:gd name="T48" fmla="*/ 1193 w 1561"/>
                <a:gd name="T49" fmla="*/ 1125 h 1471"/>
                <a:gd name="T50" fmla="*/ 1192 w 1561"/>
                <a:gd name="T51" fmla="*/ 1126 h 1471"/>
                <a:gd name="T52" fmla="*/ 1182 w 1561"/>
                <a:gd name="T53" fmla="*/ 1134 h 1471"/>
                <a:gd name="T54" fmla="*/ 1088 w 1561"/>
                <a:gd name="T55" fmla="*/ 1385 h 1471"/>
                <a:gd name="T56" fmla="*/ 857 w 1561"/>
                <a:gd name="T57" fmla="*/ 1333 h 1471"/>
                <a:gd name="T58" fmla="*/ 810 w 1561"/>
                <a:gd name="T59" fmla="*/ 1290 h 1471"/>
                <a:gd name="T60" fmla="*/ 631 w 1561"/>
                <a:gd name="T61" fmla="*/ 1287 h 1471"/>
                <a:gd name="T62" fmla="*/ 582 w 1561"/>
                <a:gd name="T63" fmla="*/ 1330 h 1471"/>
                <a:gd name="T64" fmla="*/ 352 w 1561"/>
                <a:gd name="T65" fmla="*/ 1385 h 1471"/>
                <a:gd name="T66" fmla="*/ 250 w 1561"/>
                <a:gd name="T67" fmla="*/ 1127 h 1471"/>
                <a:gd name="T68" fmla="*/ 142 w 1561"/>
                <a:gd name="T69" fmla="*/ 963 h 1471"/>
                <a:gd name="T70" fmla="*/ 100 w 1561"/>
                <a:gd name="T71" fmla="*/ 851 h 1471"/>
                <a:gd name="T72" fmla="*/ 87 w 1561"/>
                <a:gd name="T73" fmla="*/ 735 h 1471"/>
                <a:gd name="T74" fmla="*/ 814 w 1561"/>
                <a:gd name="T75" fmla="*/ 181 h 1471"/>
                <a:gd name="T76" fmla="*/ 945 w 1561"/>
                <a:gd name="T77" fmla="*/ 207 h 1471"/>
                <a:gd name="T78" fmla="*/ 1192 w 1561"/>
                <a:gd name="T79" fmla="*/ 87 h 1471"/>
                <a:gd name="T80" fmla="*/ 1171 w 1561"/>
                <a:gd name="T81" fmla="*/ 327 h 1471"/>
                <a:gd name="T82" fmla="*/ 1393 w 1561"/>
                <a:gd name="T83" fmla="*/ 613 h 1471"/>
                <a:gd name="T84" fmla="*/ 1475 w 1561"/>
                <a:gd name="T85" fmla="*/ 642 h 1471"/>
                <a:gd name="T86" fmla="*/ 1475 w 1561"/>
                <a:gd name="T87" fmla="*/ 81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1" h="1471">
                  <a:moveTo>
                    <a:pt x="1445" y="526"/>
                  </a:moveTo>
                  <a:cubicBezTo>
                    <a:pt x="1423" y="526"/>
                    <a:pt x="1423" y="526"/>
                    <a:pt x="1423" y="526"/>
                  </a:cubicBezTo>
                  <a:cubicBezTo>
                    <a:pt x="1385" y="429"/>
                    <a:pt x="1322" y="341"/>
                    <a:pt x="1237" y="269"/>
                  </a:cubicBezTo>
                  <a:cubicBezTo>
                    <a:pt x="1225" y="227"/>
                    <a:pt x="1234" y="180"/>
                    <a:pt x="1265" y="132"/>
                  </a:cubicBezTo>
                  <a:cubicBezTo>
                    <a:pt x="1282" y="105"/>
                    <a:pt x="1283" y="72"/>
                    <a:pt x="1267" y="44"/>
                  </a:cubicBezTo>
                  <a:cubicBezTo>
                    <a:pt x="1252" y="17"/>
                    <a:pt x="1223" y="0"/>
                    <a:pt x="1192" y="0"/>
                  </a:cubicBezTo>
                  <a:cubicBezTo>
                    <a:pt x="1188" y="0"/>
                    <a:pt x="1185" y="0"/>
                    <a:pt x="1181" y="1"/>
                  </a:cubicBezTo>
                  <a:cubicBezTo>
                    <a:pt x="1064" y="15"/>
                    <a:pt x="993" y="67"/>
                    <a:pt x="951" y="117"/>
                  </a:cubicBezTo>
                  <a:cubicBezTo>
                    <a:pt x="900" y="101"/>
                    <a:pt x="835" y="96"/>
                    <a:pt x="822" y="95"/>
                  </a:cubicBezTo>
                  <a:cubicBezTo>
                    <a:pt x="792" y="92"/>
                    <a:pt x="762" y="90"/>
                    <a:pt x="731" y="90"/>
                  </a:cubicBezTo>
                  <a:cubicBezTo>
                    <a:pt x="537" y="90"/>
                    <a:pt x="354" y="156"/>
                    <a:pt x="216" y="277"/>
                  </a:cubicBezTo>
                  <a:cubicBezTo>
                    <a:pt x="77" y="399"/>
                    <a:pt x="0" y="562"/>
                    <a:pt x="0" y="735"/>
                  </a:cubicBezTo>
                  <a:cubicBezTo>
                    <a:pt x="0" y="780"/>
                    <a:pt x="5" y="825"/>
                    <a:pt x="16" y="868"/>
                  </a:cubicBezTo>
                  <a:cubicBezTo>
                    <a:pt x="16" y="869"/>
                    <a:pt x="16" y="870"/>
                    <a:pt x="16" y="871"/>
                  </a:cubicBezTo>
                  <a:cubicBezTo>
                    <a:pt x="17" y="873"/>
                    <a:pt x="17" y="873"/>
                    <a:pt x="17" y="873"/>
                  </a:cubicBezTo>
                  <a:cubicBezTo>
                    <a:pt x="28" y="917"/>
                    <a:pt x="44" y="960"/>
                    <a:pt x="65" y="1001"/>
                  </a:cubicBezTo>
                  <a:cubicBezTo>
                    <a:pt x="100" y="1076"/>
                    <a:pt x="141" y="1139"/>
                    <a:pt x="188" y="1187"/>
                  </a:cubicBezTo>
                  <a:cubicBezTo>
                    <a:pt x="252" y="1254"/>
                    <a:pt x="264" y="1338"/>
                    <a:pt x="265" y="1372"/>
                  </a:cubicBezTo>
                  <a:cubicBezTo>
                    <a:pt x="265" y="1391"/>
                    <a:pt x="265" y="1391"/>
                    <a:pt x="265" y="1391"/>
                  </a:cubicBezTo>
                  <a:cubicBezTo>
                    <a:pt x="265" y="1395"/>
                    <a:pt x="266" y="1398"/>
                    <a:pt x="266" y="1401"/>
                  </a:cubicBezTo>
                  <a:cubicBezTo>
                    <a:pt x="272" y="1441"/>
                    <a:pt x="307" y="1471"/>
                    <a:pt x="348" y="1471"/>
                  </a:cubicBezTo>
                  <a:cubicBezTo>
                    <a:pt x="586" y="1471"/>
                    <a:pt x="586" y="1471"/>
                    <a:pt x="586" y="1471"/>
                  </a:cubicBezTo>
                  <a:cubicBezTo>
                    <a:pt x="631" y="1471"/>
                    <a:pt x="668" y="1434"/>
                    <a:pt x="668" y="1389"/>
                  </a:cubicBezTo>
                  <a:cubicBezTo>
                    <a:pt x="668" y="1378"/>
                    <a:pt x="668" y="1378"/>
                    <a:pt x="668" y="1378"/>
                  </a:cubicBezTo>
                  <a:cubicBezTo>
                    <a:pt x="702" y="1380"/>
                    <a:pt x="736" y="1381"/>
                    <a:pt x="771" y="1379"/>
                  </a:cubicBezTo>
                  <a:cubicBezTo>
                    <a:pt x="771" y="1389"/>
                    <a:pt x="771" y="1389"/>
                    <a:pt x="771" y="1389"/>
                  </a:cubicBezTo>
                  <a:cubicBezTo>
                    <a:pt x="771" y="1434"/>
                    <a:pt x="807" y="1471"/>
                    <a:pt x="853" y="1471"/>
                  </a:cubicBezTo>
                  <a:cubicBezTo>
                    <a:pt x="1091" y="1471"/>
                    <a:pt x="1091" y="1471"/>
                    <a:pt x="1091" y="1471"/>
                  </a:cubicBezTo>
                  <a:cubicBezTo>
                    <a:pt x="1137" y="1471"/>
                    <a:pt x="1173" y="1434"/>
                    <a:pt x="1173" y="1389"/>
                  </a:cubicBezTo>
                  <a:cubicBezTo>
                    <a:pt x="1173" y="1331"/>
                    <a:pt x="1173" y="1331"/>
                    <a:pt x="1173" y="1331"/>
                  </a:cubicBezTo>
                  <a:cubicBezTo>
                    <a:pt x="1174" y="1317"/>
                    <a:pt x="1179" y="1253"/>
                    <a:pt x="1239" y="1198"/>
                  </a:cubicBezTo>
                  <a:cubicBezTo>
                    <a:pt x="1242" y="1196"/>
                    <a:pt x="1245" y="1193"/>
                    <a:pt x="1248" y="1191"/>
                  </a:cubicBezTo>
                  <a:cubicBezTo>
                    <a:pt x="1249" y="1190"/>
                    <a:pt x="1249" y="1190"/>
                    <a:pt x="1249" y="1190"/>
                  </a:cubicBezTo>
                  <a:cubicBezTo>
                    <a:pt x="1250" y="1189"/>
                    <a:pt x="1251" y="1189"/>
                    <a:pt x="1251" y="1188"/>
                  </a:cubicBezTo>
                  <a:cubicBezTo>
                    <a:pt x="1331" y="1116"/>
                    <a:pt x="1391" y="1029"/>
                    <a:pt x="1426" y="934"/>
                  </a:cubicBezTo>
                  <a:cubicBezTo>
                    <a:pt x="1445" y="934"/>
                    <a:pt x="1445" y="934"/>
                    <a:pt x="1445" y="934"/>
                  </a:cubicBezTo>
                  <a:cubicBezTo>
                    <a:pt x="1508" y="934"/>
                    <a:pt x="1560" y="883"/>
                    <a:pt x="1560" y="819"/>
                  </a:cubicBezTo>
                  <a:cubicBezTo>
                    <a:pt x="1560" y="641"/>
                    <a:pt x="1560" y="641"/>
                    <a:pt x="1560" y="641"/>
                  </a:cubicBezTo>
                  <a:cubicBezTo>
                    <a:pt x="1561" y="577"/>
                    <a:pt x="1509" y="526"/>
                    <a:pt x="1445" y="526"/>
                  </a:cubicBezTo>
                  <a:close/>
                  <a:moveTo>
                    <a:pt x="1192" y="86"/>
                  </a:moveTo>
                  <a:cubicBezTo>
                    <a:pt x="1192" y="86"/>
                    <a:pt x="1192" y="86"/>
                    <a:pt x="1192" y="86"/>
                  </a:cubicBezTo>
                  <a:cubicBezTo>
                    <a:pt x="1192" y="86"/>
                    <a:pt x="1192" y="86"/>
                    <a:pt x="1192" y="86"/>
                  </a:cubicBezTo>
                  <a:cubicBezTo>
                    <a:pt x="1192" y="86"/>
                    <a:pt x="1192" y="86"/>
                    <a:pt x="1192" y="86"/>
                  </a:cubicBezTo>
                  <a:cubicBezTo>
                    <a:pt x="1186" y="43"/>
                    <a:pt x="1186" y="43"/>
                    <a:pt x="1186" y="43"/>
                  </a:cubicBezTo>
                  <a:lnTo>
                    <a:pt x="1192" y="86"/>
                  </a:lnTo>
                  <a:close/>
                  <a:moveTo>
                    <a:pt x="1475" y="819"/>
                  </a:moveTo>
                  <a:cubicBezTo>
                    <a:pt x="1475" y="835"/>
                    <a:pt x="1461" y="848"/>
                    <a:pt x="1445" y="848"/>
                  </a:cubicBezTo>
                  <a:cubicBezTo>
                    <a:pt x="1396" y="848"/>
                    <a:pt x="1396" y="848"/>
                    <a:pt x="1396" y="848"/>
                  </a:cubicBezTo>
                  <a:cubicBezTo>
                    <a:pt x="1377" y="848"/>
                    <a:pt x="1360" y="861"/>
                    <a:pt x="1354" y="879"/>
                  </a:cubicBezTo>
                  <a:cubicBezTo>
                    <a:pt x="1326" y="971"/>
                    <a:pt x="1270" y="1056"/>
                    <a:pt x="1193" y="1125"/>
                  </a:cubicBezTo>
                  <a:cubicBezTo>
                    <a:pt x="1192" y="1125"/>
                    <a:pt x="1192" y="1125"/>
                    <a:pt x="1192" y="1125"/>
                  </a:cubicBezTo>
                  <a:cubicBezTo>
                    <a:pt x="1192" y="1126"/>
                    <a:pt x="1192" y="1126"/>
                    <a:pt x="1192" y="1126"/>
                  </a:cubicBezTo>
                  <a:cubicBezTo>
                    <a:pt x="1183" y="1133"/>
                    <a:pt x="1183" y="1133"/>
                    <a:pt x="1183" y="1133"/>
                  </a:cubicBezTo>
                  <a:cubicBezTo>
                    <a:pt x="1182" y="1134"/>
                    <a:pt x="1182" y="1134"/>
                    <a:pt x="1182" y="1134"/>
                  </a:cubicBezTo>
                  <a:cubicBezTo>
                    <a:pt x="1097" y="1212"/>
                    <a:pt x="1088" y="1303"/>
                    <a:pt x="1088" y="1329"/>
                  </a:cubicBezTo>
                  <a:cubicBezTo>
                    <a:pt x="1088" y="1385"/>
                    <a:pt x="1088" y="1385"/>
                    <a:pt x="1088" y="1385"/>
                  </a:cubicBezTo>
                  <a:cubicBezTo>
                    <a:pt x="857" y="1385"/>
                    <a:pt x="857" y="1385"/>
                    <a:pt x="857" y="1385"/>
                  </a:cubicBezTo>
                  <a:cubicBezTo>
                    <a:pt x="857" y="1333"/>
                    <a:pt x="857" y="1333"/>
                    <a:pt x="857" y="1333"/>
                  </a:cubicBezTo>
                  <a:cubicBezTo>
                    <a:pt x="857" y="1321"/>
                    <a:pt x="852" y="1309"/>
                    <a:pt x="843" y="1301"/>
                  </a:cubicBezTo>
                  <a:cubicBezTo>
                    <a:pt x="834" y="1292"/>
                    <a:pt x="821" y="1289"/>
                    <a:pt x="810" y="1290"/>
                  </a:cubicBezTo>
                  <a:cubicBezTo>
                    <a:pt x="783" y="1293"/>
                    <a:pt x="757" y="1294"/>
                    <a:pt x="731" y="1294"/>
                  </a:cubicBezTo>
                  <a:cubicBezTo>
                    <a:pt x="698" y="1294"/>
                    <a:pt x="664" y="1292"/>
                    <a:pt x="631" y="1287"/>
                  </a:cubicBezTo>
                  <a:cubicBezTo>
                    <a:pt x="619" y="1286"/>
                    <a:pt x="606" y="1290"/>
                    <a:pt x="597" y="1298"/>
                  </a:cubicBezTo>
                  <a:cubicBezTo>
                    <a:pt x="588" y="1306"/>
                    <a:pt x="582" y="1318"/>
                    <a:pt x="582" y="1330"/>
                  </a:cubicBezTo>
                  <a:cubicBezTo>
                    <a:pt x="582" y="1385"/>
                    <a:pt x="582" y="1385"/>
                    <a:pt x="582" y="1385"/>
                  </a:cubicBezTo>
                  <a:cubicBezTo>
                    <a:pt x="352" y="1385"/>
                    <a:pt x="352" y="1385"/>
                    <a:pt x="352" y="1385"/>
                  </a:cubicBezTo>
                  <a:cubicBezTo>
                    <a:pt x="352" y="1369"/>
                    <a:pt x="352" y="1369"/>
                    <a:pt x="352" y="1369"/>
                  </a:cubicBezTo>
                  <a:cubicBezTo>
                    <a:pt x="350" y="1326"/>
                    <a:pt x="336" y="1216"/>
                    <a:pt x="250" y="1127"/>
                  </a:cubicBezTo>
                  <a:cubicBezTo>
                    <a:pt x="210" y="1085"/>
                    <a:pt x="174" y="1031"/>
                    <a:pt x="143" y="964"/>
                  </a:cubicBezTo>
                  <a:cubicBezTo>
                    <a:pt x="143" y="964"/>
                    <a:pt x="142" y="963"/>
                    <a:pt x="142" y="963"/>
                  </a:cubicBezTo>
                  <a:cubicBezTo>
                    <a:pt x="124" y="927"/>
                    <a:pt x="110" y="890"/>
                    <a:pt x="101" y="852"/>
                  </a:cubicBezTo>
                  <a:cubicBezTo>
                    <a:pt x="101" y="852"/>
                    <a:pt x="100" y="851"/>
                    <a:pt x="100" y="851"/>
                  </a:cubicBezTo>
                  <a:cubicBezTo>
                    <a:pt x="100" y="850"/>
                    <a:pt x="100" y="850"/>
                    <a:pt x="100" y="850"/>
                  </a:cubicBezTo>
                  <a:cubicBezTo>
                    <a:pt x="92" y="812"/>
                    <a:pt x="87" y="774"/>
                    <a:pt x="87" y="735"/>
                  </a:cubicBezTo>
                  <a:cubicBezTo>
                    <a:pt x="87" y="427"/>
                    <a:pt x="376" y="177"/>
                    <a:pt x="732" y="177"/>
                  </a:cubicBezTo>
                  <a:cubicBezTo>
                    <a:pt x="759" y="177"/>
                    <a:pt x="787" y="178"/>
                    <a:pt x="814" y="181"/>
                  </a:cubicBezTo>
                  <a:cubicBezTo>
                    <a:pt x="815" y="181"/>
                    <a:pt x="815" y="181"/>
                    <a:pt x="816" y="181"/>
                  </a:cubicBezTo>
                  <a:cubicBezTo>
                    <a:pt x="852" y="184"/>
                    <a:pt x="918" y="193"/>
                    <a:pt x="945" y="207"/>
                  </a:cubicBezTo>
                  <a:cubicBezTo>
                    <a:pt x="964" y="218"/>
                    <a:pt x="989" y="212"/>
                    <a:pt x="1001" y="194"/>
                  </a:cubicBezTo>
                  <a:cubicBezTo>
                    <a:pt x="1029" y="152"/>
                    <a:pt x="1085" y="100"/>
                    <a:pt x="1192" y="87"/>
                  </a:cubicBezTo>
                  <a:cubicBezTo>
                    <a:pt x="1148" y="156"/>
                    <a:pt x="1136" y="228"/>
                    <a:pt x="1155" y="295"/>
                  </a:cubicBezTo>
                  <a:cubicBezTo>
                    <a:pt x="1155" y="307"/>
                    <a:pt x="1161" y="319"/>
                    <a:pt x="1171" y="327"/>
                  </a:cubicBezTo>
                  <a:cubicBezTo>
                    <a:pt x="1257" y="397"/>
                    <a:pt x="1320" y="485"/>
                    <a:pt x="1352" y="583"/>
                  </a:cubicBezTo>
                  <a:cubicBezTo>
                    <a:pt x="1357" y="601"/>
                    <a:pt x="1374" y="613"/>
                    <a:pt x="1393" y="613"/>
                  </a:cubicBezTo>
                  <a:cubicBezTo>
                    <a:pt x="1446" y="613"/>
                    <a:pt x="1446" y="613"/>
                    <a:pt x="1446" y="613"/>
                  </a:cubicBezTo>
                  <a:cubicBezTo>
                    <a:pt x="1462" y="613"/>
                    <a:pt x="1475" y="626"/>
                    <a:pt x="1475" y="642"/>
                  </a:cubicBezTo>
                  <a:cubicBezTo>
                    <a:pt x="1475" y="819"/>
                    <a:pt x="1475" y="819"/>
                    <a:pt x="1475" y="819"/>
                  </a:cubicBezTo>
                  <a:close/>
                  <a:moveTo>
                    <a:pt x="1475" y="819"/>
                  </a:moveTo>
                  <a:cubicBezTo>
                    <a:pt x="1475" y="819"/>
                    <a:pt x="1475" y="819"/>
                    <a:pt x="1475" y="819"/>
                  </a:cubicBezTo>
                </a:path>
              </a:pathLst>
            </a:custGeom>
            <a:solidFill>
              <a:srgbClr val="F9FAFB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76">
            <a:extLst>
              <a:ext uri="{FF2B5EF4-FFF2-40B4-BE49-F238E27FC236}">
                <a16:creationId xmlns:a16="http://schemas.microsoft.com/office/drawing/2014/main" id="{8A6003E9-2C24-42EE-AA4A-2BCD12B895EC}"/>
              </a:ext>
            </a:extLst>
          </p:cNvPr>
          <p:cNvSpPr>
            <a:spLocks noEditPoints="1"/>
          </p:cNvSpPr>
          <p:nvPr/>
        </p:nvSpPr>
        <p:spPr bwMode="auto">
          <a:xfrm>
            <a:off x="5010554" y="2454967"/>
            <a:ext cx="633843" cy="544292"/>
          </a:xfrm>
          <a:custGeom>
            <a:avLst/>
            <a:gdLst>
              <a:gd name="T0" fmla="*/ 1292 w 1540"/>
              <a:gd name="T1" fmla="*/ 204 h 1322"/>
              <a:gd name="T2" fmla="*/ 928 w 1540"/>
              <a:gd name="T3" fmla="*/ 204 h 1322"/>
              <a:gd name="T4" fmla="*/ 767 w 1540"/>
              <a:gd name="T5" fmla="*/ 43 h 1322"/>
              <a:gd name="T6" fmla="*/ 724 w 1540"/>
              <a:gd name="T7" fmla="*/ 0 h 1322"/>
              <a:gd name="T8" fmla="*/ 247 w 1540"/>
              <a:gd name="T9" fmla="*/ 0 h 1322"/>
              <a:gd name="T10" fmla="*/ 0 w 1540"/>
              <a:gd name="T11" fmla="*/ 247 h 1322"/>
              <a:gd name="T12" fmla="*/ 0 w 1540"/>
              <a:gd name="T13" fmla="*/ 1074 h 1322"/>
              <a:gd name="T14" fmla="*/ 247 w 1540"/>
              <a:gd name="T15" fmla="*/ 1322 h 1322"/>
              <a:gd name="T16" fmla="*/ 1292 w 1540"/>
              <a:gd name="T17" fmla="*/ 1322 h 1322"/>
              <a:gd name="T18" fmla="*/ 1540 w 1540"/>
              <a:gd name="T19" fmla="*/ 1074 h 1322"/>
              <a:gd name="T20" fmla="*/ 1540 w 1540"/>
              <a:gd name="T21" fmla="*/ 451 h 1322"/>
              <a:gd name="T22" fmla="*/ 1292 w 1540"/>
              <a:gd name="T23" fmla="*/ 204 h 1322"/>
              <a:gd name="T24" fmla="*/ 1453 w 1540"/>
              <a:gd name="T25" fmla="*/ 1074 h 1322"/>
              <a:gd name="T26" fmla="*/ 1292 w 1540"/>
              <a:gd name="T27" fmla="*/ 1235 h 1322"/>
              <a:gd name="T28" fmla="*/ 247 w 1540"/>
              <a:gd name="T29" fmla="*/ 1235 h 1322"/>
              <a:gd name="T30" fmla="*/ 86 w 1540"/>
              <a:gd name="T31" fmla="*/ 1074 h 1322"/>
              <a:gd name="T32" fmla="*/ 86 w 1540"/>
              <a:gd name="T33" fmla="*/ 247 h 1322"/>
              <a:gd name="T34" fmla="*/ 247 w 1540"/>
              <a:gd name="T35" fmla="*/ 86 h 1322"/>
              <a:gd name="T36" fmla="*/ 684 w 1540"/>
              <a:gd name="T37" fmla="*/ 86 h 1322"/>
              <a:gd name="T38" fmla="*/ 928 w 1540"/>
              <a:gd name="T39" fmla="*/ 290 h 1322"/>
              <a:gd name="T40" fmla="*/ 1292 w 1540"/>
              <a:gd name="T41" fmla="*/ 290 h 1322"/>
              <a:gd name="T42" fmla="*/ 1453 w 1540"/>
              <a:gd name="T43" fmla="*/ 451 h 1322"/>
              <a:gd name="T44" fmla="*/ 1453 w 1540"/>
              <a:gd name="T45" fmla="*/ 1074 h 1322"/>
              <a:gd name="T46" fmla="*/ 1453 w 1540"/>
              <a:gd name="T47" fmla="*/ 1074 h 1322"/>
              <a:gd name="T48" fmla="*/ 1453 w 1540"/>
              <a:gd name="T49" fmla="*/ 1074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0" h="1322">
                <a:moveTo>
                  <a:pt x="1292" y="204"/>
                </a:moveTo>
                <a:cubicBezTo>
                  <a:pt x="928" y="204"/>
                  <a:pt x="928" y="204"/>
                  <a:pt x="928" y="204"/>
                </a:cubicBezTo>
                <a:cubicBezTo>
                  <a:pt x="839" y="204"/>
                  <a:pt x="767" y="132"/>
                  <a:pt x="767" y="43"/>
                </a:cubicBezTo>
                <a:cubicBezTo>
                  <a:pt x="767" y="19"/>
                  <a:pt x="748" y="0"/>
                  <a:pt x="724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111" y="0"/>
                  <a:pt x="0" y="111"/>
                  <a:pt x="0" y="247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0" y="1211"/>
                  <a:pt x="111" y="1322"/>
                  <a:pt x="247" y="1322"/>
                </a:cubicBezTo>
                <a:cubicBezTo>
                  <a:pt x="1292" y="1322"/>
                  <a:pt x="1292" y="1322"/>
                  <a:pt x="1292" y="1322"/>
                </a:cubicBezTo>
                <a:cubicBezTo>
                  <a:pt x="1429" y="1322"/>
                  <a:pt x="1540" y="1211"/>
                  <a:pt x="1540" y="1074"/>
                </a:cubicBezTo>
                <a:cubicBezTo>
                  <a:pt x="1540" y="451"/>
                  <a:pt x="1540" y="451"/>
                  <a:pt x="1540" y="451"/>
                </a:cubicBezTo>
                <a:cubicBezTo>
                  <a:pt x="1540" y="315"/>
                  <a:pt x="1429" y="204"/>
                  <a:pt x="1292" y="204"/>
                </a:cubicBezTo>
                <a:close/>
                <a:moveTo>
                  <a:pt x="1453" y="1074"/>
                </a:moveTo>
                <a:cubicBezTo>
                  <a:pt x="1453" y="1163"/>
                  <a:pt x="1381" y="1235"/>
                  <a:pt x="1292" y="1235"/>
                </a:cubicBezTo>
                <a:cubicBezTo>
                  <a:pt x="247" y="1235"/>
                  <a:pt x="247" y="1235"/>
                  <a:pt x="247" y="1235"/>
                </a:cubicBezTo>
                <a:cubicBezTo>
                  <a:pt x="159" y="1235"/>
                  <a:pt x="86" y="1163"/>
                  <a:pt x="86" y="1074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86" y="159"/>
                  <a:pt x="158" y="86"/>
                  <a:pt x="247" y="86"/>
                </a:cubicBezTo>
                <a:cubicBezTo>
                  <a:pt x="684" y="86"/>
                  <a:pt x="684" y="86"/>
                  <a:pt x="684" y="86"/>
                </a:cubicBezTo>
                <a:cubicBezTo>
                  <a:pt x="705" y="202"/>
                  <a:pt x="806" y="290"/>
                  <a:pt x="928" y="290"/>
                </a:cubicBezTo>
                <a:cubicBezTo>
                  <a:pt x="1292" y="290"/>
                  <a:pt x="1292" y="290"/>
                  <a:pt x="1292" y="290"/>
                </a:cubicBezTo>
                <a:cubicBezTo>
                  <a:pt x="1381" y="290"/>
                  <a:pt x="1453" y="362"/>
                  <a:pt x="1453" y="451"/>
                </a:cubicBezTo>
                <a:lnTo>
                  <a:pt x="1453" y="1074"/>
                </a:lnTo>
                <a:close/>
                <a:moveTo>
                  <a:pt x="1453" y="1074"/>
                </a:moveTo>
                <a:cubicBezTo>
                  <a:pt x="1453" y="1074"/>
                  <a:pt x="1453" y="1074"/>
                  <a:pt x="1453" y="1074"/>
                </a:cubicBezTo>
              </a:path>
            </a:pathLst>
          </a:custGeom>
          <a:solidFill>
            <a:srgbClr val="F9FAF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5B8D6C9-5C12-41EE-A986-679EF0F4329E}"/>
              </a:ext>
            </a:extLst>
          </p:cNvPr>
          <p:cNvSpPr txBox="1"/>
          <p:nvPr/>
        </p:nvSpPr>
        <p:spPr>
          <a:xfrm>
            <a:off x="787022" y="1407011"/>
            <a:ext cx="3282702" cy="17261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爬取视频数量：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10074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Number of videos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 10074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effectLst/>
                <a:latin typeface="+mj-ea"/>
                <a:ea typeface="+mj-ea"/>
              </a:rPr>
              <a:t>分析视频受欢迎程度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j-ea"/>
                <a:ea typeface="+mj-ea"/>
              </a:rPr>
              <a:t>投币、点赞、收藏   三连</a:t>
            </a:r>
            <a:endParaRPr lang="en-US" altLang="zh-CN" dirty="0">
              <a:solidFill>
                <a:srgbClr val="D3779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effectLst/>
                <a:latin typeface="+mj-ea"/>
                <a:ea typeface="+mj-ea"/>
              </a:rPr>
              <a:t>播放量 弹幕数 评论数 分享数</a:t>
            </a:r>
            <a:endParaRPr lang="en-US" altLang="zh-CN" dirty="0">
              <a:solidFill>
                <a:srgbClr val="D3779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8C588-04DE-4FC5-A77E-BADBBA57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6" y="3642482"/>
            <a:ext cx="1800238" cy="1181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0627B2-24BA-4765-9620-001737307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66"/>
          <a:stretch/>
        </p:blipFill>
        <p:spPr>
          <a:xfrm>
            <a:off x="637201" y="4939885"/>
            <a:ext cx="4001818" cy="122873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CAE1D4B-5E7D-4C3C-83F1-49BE67EB2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230" y="4939885"/>
            <a:ext cx="3271861" cy="110014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C62AB57-870F-4962-9AF5-6184CC460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3484" y="1917853"/>
            <a:ext cx="1709750" cy="116205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3AC023E-F3E5-4B27-8DF2-958D32C58F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66"/>
          <a:stretch/>
        </p:blipFill>
        <p:spPr>
          <a:xfrm>
            <a:off x="9797626" y="3743587"/>
            <a:ext cx="1873443" cy="1196298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49F0983-4C75-45BF-8D43-ABB704386E58}"/>
              </a:ext>
            </a:extLst>
          </p:cNvPr>
          <p:cNvSpPr/>
          <p:nvPr/>
        </p:nvSpPr>
        <p:spPr>
          <a:xfrm>
            <a:off x="6200795" y="3533794"/>
            <a:ext cx="1842435" cy="1842437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rgbClr val="EDC7D2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920" tIns="248921" rIns="936130" bIns="93613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 dirty="0"/>
          </a:p>
        </p:txBody>
      </p:sp>
      <p:sp>
        <p:nvSpPr>
          <p:cNvPr id="39" name="Freeform 99">
            <a:extLst>
              <a:ext uri="{FF2B5EF4-FFF2-40B4-BE49-F238E27FC236}">
                <a16:creationId xmlns:a16="http://schemas.microsoft.com/office/drawing/2014/main" id="{AFA9C8BB-9E3B-42E9-84C3-94E280320E37}"/>
              </a:ext>
            </a:extLst>
          </p:cNvPr>
          <p:cNvSpPr>
            <a:spLocks noEditPoints="1"/>
          </p:cNvSpPr>
          <p:nvPr/>
        </p:nvSpPr>
        <p:spPr bwMode="auto">
          <a:xfrm>
            <a:off x="6487168" y="3829524"/>
            <a:ext cx="625089" cy="623909"/>
          </a:xfrm>
          <a:custGeom>
            <a:avLst/>
            <a:gdLst>
              <a:gd name="T0" fmla="*/ 1388 w 1510"/>
              <a:gd name="T1" fmla="*/ 123 h 1327"/>
              <a:gd name="T2" fmla="*/ 1092 w 1510"/>
              <a:gd name="T3" fmla="*/ 1 h 1327"/>
              <a:gd name="T4" fmla="*/ 796 w 1510"/>
              <a:gd name="T5" fmla="*/ 123 h 1327"/>
              <a:gd name="T6" fmla="*/ 755 w 1510"/>
              <a:gd name="T7" fmla="*/ 164 h 1327"/>
              <a:gd name="T8" fmla="*/ 713 w 1510"/>
              <a:gd name="T9" fmla="*/ 123 h 1327"/>
              <a:gd name="T10" fmla="*/ 417 w 1510"/>
              <a:gd name="T11" fmla="*/ 0 h 1327"/>
              <a:gd name="T12" fmla="*/ 122 w 1510"/>
              <a:gd name="T13" fmla="*/ 122 h 1327"/>
              <a:gd name="T14" fmla="*/ 0 w 1510"/>
              <a:gd name="T15" fmla="*/ 418 h 1327"/>
              <a:gd name="T16" fmla="*/ 123 w 1510"/>
              <a:gd name="T17" fmla="*/ 713 h 1327"/>
              <a:gd name="T18" fmla="*/ 724 w 1510"/>
              <a:gd name="T19" fmla="*/ 1314 h 1327"/>
              <a:gd name="T20" fmla="*/ 754 w 1510"/>
              <a:gd name="T21" fmla="*/ 1327 h 1327"/>
              <a:gd name="T22" fmla="*/ 785 w 1510"/>
              <a:gd name="T23" fmla="*/ 1314 h 1327"/>
              <a:gd name="T24" fmla="*/ 1387 w 1510"/>
              <a:gd name="T25" fmla="*/ 714 h 1327"/>
              <a:gd name="T26" fmla="*/ 1509 w 1510"/>
              <a:gd name="T27" fmla="*/ 419 h 1327"/>
              <a:gd name="T28" fmla="*/ 1388 w 1510"/>
              <a:gd name="T29" fmla="*/ 123 h 1327"/>
              <a:gd name="T30" fmla="*/ 1326 w 1510"/>
              <a:gd name="T31" fmla="*/ 653 h 1327"/>
              <a:gd name="T32" fmla="*/ 754 w 1510"/>
              <a:gd name="T33" fmla="*/ 1223 h 1327"/>
              <a:gd name="T34" fmla="*/ 184 w 1510"/>
              <a:gd name="T35" fmla="*/ 652 h 1327"/>
              <a:gd name="T36" fmla="*/ 86 w 1510"/>
              <a:gd name="T37" fmla="*/ 418 h 1327"/>
              <a:gd name="T38" fmla="*/ 183 w 1510"/>
              <a:gd name="T39" fmla="*/ 183 h 1327"/>
              <a:gd name="T40" fmla="*/ 417 w 1510"/>
              <a:gd name="T41" fmla="*/ 86 h 1327"/>
              <a:gd name="T42" fmla="*/ 652 w 1510"/>
              <a:gd name="T43" fmla="*/ 184 h 1327"/>
              <a:gd name="T44" fmla="*/ 724 w 1510"/>
              <a:gd name="T45" fmla="*/ 256 h 1327"/>
              <a:gd name="T46" fmla="*/ 786 w 1510"/>
              <a:gd name="T47" fmla="*/ 256 h 1327"/>
              <a:gd name="T48" fmla="*/ 857 w 1510"/>
              <a:gd name="T49" fmla="*/ 184 h 1327"/>
              <a:gd name="T50" fmla="*/ 1092 w 1510"/>
              <a:gd name="T51" fmla="*/ 87 h 1327"/>
              <a:gd name="T52" fmla="*/ 1326 w 1510"/>
              <a:gd name="T53" fmla="*/ 184 h 1327"/>
              <a:gd name="T54" fmla="*/ 1423 w 1510"/>
              <a:gd name="T55" fmla="*/ 419 h 1327"/>
              <a:gd name="T56" fmla="*/ 1326 w 1510"/>
              <a:gd name="T57" fmla="*/ 653 h 1327"/>
              <a:gd name="T58" fmla="*/ 1326 w 1510"/>
              <a:gd name="T59" fmla="*/ 653 h 1327"/>
              <a:gd name="T60" fmla="*/ 1326 w 1510"/>
              <a:gd name="T61" fmla="*/ 653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10" h="1327">
                <a:moveTo>
                  <a:pt x="1388" y="123"/>
                </a:moveTo>
                <a:cubicBezTo>
                  <a:pt x="1308" y="44"/>
                  <a:pt x="1204" y="1"/>
                  <a:pt x="1092" y="1"/>
                </a:cubicBezTo>
                <a:cubicBezTo>
                  <a:pt x="980" y="1"/>
                  <a:pt x="876" y="44"/>
                  <a:pt x="796" y="123"/>
                </a:cubicBezTo>
                <a:cubicBezTo>
                  <a:pt x="755" y="164"/>
                  <a:pt x="755" y="164"/>
                  <a:pt x="755" y="164"/>
                </a:cubicBezTo>
                <a:cubicBezTo>
                  <a:pt x="713" y="123"/>
                  <a:pt x="713" y="123"/>
                  <a:pt x="713" y="123"/>
                </a:cubicBezTo>
                <a:cubicBezTo>
                  <a:pt x="634" y="43"/>
                  <a:pt x="529" y="0"/>
                  <a:pt x="417" y="0"/>
                </a:cubicBezTo>
                <a:cubicBezTo>
                  <a:pt x="306" y="0"/>
                  <a:pt x="201" y="43"/>
                  <a:pt x="122" y="122"/>
                </a:cubicBezTo>
                <a:cubicBezTo>
                  <a:pt x="43" y="201"/>
                  <a:pt x="0" y="306"/>
                  <a:pt x="0" y="418"/>
                </a:cubicBezTo>
                <a:cubicBezTo>
                  <a:pt x="0" y="529"/>
                  <a:pt x="44" y="634"/>
                  <a:pt x="123" y="713"/>
                </a:cubicBezTo>
                <a:cubicBezTo>
                  <a:pt x="724" y="1314"/>
                  <a:pt x="724" y="1314"/>
                  <a:pt x="724" y="1314"/>
                </a:cubicBezTo>
                <a:cubicBezTo>
                  <a:pt x="732" y="1322"/>
                  <a:pt x="743" y="1327"/>
                  <a:pt x="754" y="1327"/>
                </a:cubicBezTo>
                <a:cubicBezTo>
                  <a:pt x="765" y="1327"/>
                  <a:pt x="776" y="1323"/>
                  <a:pt x="785" y="1314"/>
                </a:cubicBezTo>
                <a:cubicBezTo>
                  <a:pt x="1387" y="714"/>
                  <a:pt x="1387" y="714"/>
                  <a:pt x="1387" y="714"/>
                </a:cubicBezTo>
                <a:cubicBezTo>
                  <a:pt x="1466" y="635"/>
                  <a:pt x="1509" y="530"/>
                  <a:pt x="1509" y="419"/>
                </a:cubicBezTo>
                <a:cubicBezTo>
                  <a:pt x="1510" y="307"/>
                  <a:pt x="1467" y="202"/>
                  <a:pt x="1388" y="123"/>
                </a:cubicBezTo>
                <a:close/>
                <a:moveTo>
                  <a:pt x="1326" y="653"/>
                </a:moveTo>
                <a:cubicBezTo>
                  <a:pt x="754" y="1223"/>
                  <a:pt x="754" y="1223"/>
                  <a:pt x="754" y="1223"/>
                </a:cubicBezTo>
                <a:cubicBezTo>
                  <a:pt x="184" y="652"/>
                  <a:pt x="184" y="652"/>
                  <a:pt x="184" y="652"/>
                </a:cubicBezTo>
                <a:cubicBezTo>
                  <a:pt x="121" y="589"/>
                  <a:pt x="86" y="506"/>
                  <a:pt x="86" y="418"/>
                </a:cubicBezTo>
                <a:cubicBezTo>
                  <a:pt x="86" y="329"/>
                  <a:pt x="121" y="246"/>
                  <a:pt x="183" y="183"/>
                </a:cubicBezTo>
                <a:cubicBezTo>
                  <a:pt x="246" y="121"/>
                  <a:pt x="329" y="86"/>
                  <a:pt x="417" y="86"/>
                </a:cubicBezTo>
                <a:cubicBezTo>
                  <a:pt x="506" y="86"/>
                  <a:pt x="589" y="121"/>
                  <a:pt x="652" y="184"/>
                </a:cubicBezTo>
                <a:cubicBezTo>
                  <a:pt x="724" y="256"/>
                  <a:pt x="724" y="256"/>
                  <a:pt x="724" y="256"/>
                </a:cubicBezTo>
                <a:cubicBezTo>
                  <a:pt x="741" y="273"/>
                  <a:pt x="769" y="273"/>
                  <a:pt x="786" y="256"/>
                </a:cubicBezTo>
                <a:cubicBezTo>
                  <a:pt x="857" y="184"/>
                  <a:pt x="857" y="184"/>
                  <a:pt x="857" y="184"/>
                </a:cubicBezTo>
                <a:cubicBezTo>
                  <a:pt x="920" y="122"/>
                  <a:pt x="1004" y="87"/>
                  <a:pt x="1092" y="87"/>
                </a:cubicBezTo>
                <a:cubicBezTo>
                  <a:pt x="1180" y="87"/>
                  <a:pt x="1263" y="122"/>
                  <a:pt x="1326" y="184"/>
                </a:cubicBezTo>
                <a:cubicBezTo>
                  <a:pt x="1389" y="247"/>
                  <a:pt x="1423" y="330"/>
                  <a:pt x="1423" y="419"/>
                </a:cubicBezTo>
                <a:cubicBezTo>
                  <a:pt x="1423" y="507"/>
                  <a:pt x="1389" y="590"/>
                  <a:pt x="1326" y="653"/>
                </a:cubicBezTo>
                <a:close/>
                <a:moveTo>
                  <a:pt x="1326" y="653"/>
                </a:moveTo>
                <a:cubicBezTo>
                  <a:pt x="1326" y="653"/>
                  <a:pt x="1326" y="653"/>
                  <a:pt x="1326" y="653"/>
                </a:cubicBezTo>
              </a:path>
            </a:pathLst>
          </a:custGeom>
          <a:solidFill>
            <a:srgbClr val="F9FAF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968530-7D1B-405F-9D8B-0CF00B4DA5EF}"/>
              </a:ext>
            </a:extLst>
          </p:cNvPr>
          <p:cNvSpPr txBox="1"/>
          <p:nvPr/>
        </p:nvSpPr>
        <p:spPr>
          <a:xfrm>
            <a:off x="8236480" y="2286015"/>
            <a:ext cx="3282702" cy="3965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j-ea"/>
                <a:ea typeface="+mj-ea"/>
              </a:rPr>
              <a:t>投币 </a:t>
            </a:r>
            <a:r>
              <a:rPr lang="en-US" altLang="zh-CN" dirty="0">
                <a:solidFill>
                  <a:srgbClr val="D37791"/>
                </a:solidFill>
                <a:latin typeface="+mj-ea"/>
                <a:ea typeface="+mj-ea"/>
              </a:rPr>
              <a:t>TOP1</a:t>
            </a:r>
            <a:endParaRPr lang="en-US" altLang="zh-CN" dirty="0">
              <a:solidFill>
                <a:srgbClr val="D3779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F9EC43-C492-4B65-8454-03E60AD69A8E}"/>
              </a:ext>
            </a:extLst>
          </p:cNvPr>
          <p:cNvSpPr txBox="1"/>
          <p:nvPr/>
        </p:nvSpPr>
        <p:spPr>
          <a:xfrm>
            <a:off x="2720784" y="4106387"/>
            <a:ext cx="3282702" cy="3965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j-ea"/>
                <a:ea typeface="+mj-ea"/>
              </a:rPr>
              <a:t>点赞 </a:t>
            </a:r>
            <a:r>
              <a:rPr lang="en-US" altLang="zh-CN" dirty="0">
                <a:solidFill>
                  <a:srgbClr val="D37791"/>
                </a:solidFill>
                <a:latin typeface="+mj-ea"/>
                <a:ea typeface="+mj-ea"/>
              </a:rPr>
              <a:t>TOP1</a:t>
            </a:r>
            <a:endParaRPr lang="en-US" altLang="zh-CN" dirty="0">
              <a:solidFill>
                <a:srgbClr val="D3779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4BA1C7-431C-40D4-BC44-221A4AA03BAA}"/>
              </a:ext>
            </a:extLst>
          </p:cNvPr>
          <p:cNvSpPr txBox="1"/>
          <p:nvPr/>
        </p:nvSpPr>
        <p:spPr>
          <a:xfrm>
            <a:off x="8236480" y="4233036"/>
            <a:ext cx="3282702" cy="3965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37791"/>
                </a:solidFill>
                <a:latin typeface="+mj-ea"/>
                <a:ea typeface="+mj-ea"/>
              </a:rPr>
              <a:t>收藏 </a:t>
            </a:r>
            <a:r>
              <a:rPr lang="en-US" altLang="zh-CN" dirty="0">
                <a:solidFill>
                  <a:srgbClr val="D37791"/>
                </a:solidFill>
                <a:latin typeface="+mj-ea"/>
                <a:ea typeface="+mj-ea"/>
              </a:rPr>
              <a:t>TOP3</a:t>
            </a:r>
            <a:endParaRPr lang="en-US" altLang="zh-CN" dirty="0">
              <a:solidFill>
                <a:srgbClr val="D3779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9415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00">
        <p15:prstTrans prst="airplane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5" grpId="0" animBg="1"/>
      <p:bldP spid="6" grpId="0" animBg="1"/>
      <p:bldP spid="7" grpId="0" animBg="1"/>
      <p:bldP spid="9" grpId="0" animBg="1"/>
      <p:bldP spid="22" grpId="0"/>
      <p:bldP spid="23" grpId="0"/>
      <p:bldP spid="34" grpId="0" animBg="1"/>
      <p:bldP spid="41" grpId="0" animBg="1"/>
      <p:bldP spid="42" grpId="0"/>
      <p:bldP spid="8" grpId="0" animBg="1"/>
      <p:bldP spid="39" grpId="0" animBg="1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95E81DAE-06C6-4CF3-AB9A-3021B3E7938F}"/>
              </a:ext>
            </a:extLst>
          </p:cNvPr>
          <p:cNvSpPr/>
          <p:nvPr/>
        </p:nvSpPr>
        <p:spPr>
          <a:xfrm>
            <a:off x="2324559" y="286439"/>
            <a:ext cx="6874898" cy="628512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70439F-4169-4C90-ABC2-570EFA4A55FA}"/>
              </a:ext>
            </a:extLst>
          </p:cNvPr>
          <p:cNvSpPr/>
          <p:nvPr/>
        </p:nvSpPr>
        <p:spPr>
          <a:xfrm>
            <a:off x="2148113" y="549276"/>
            <a:ext cx="9348561" cy="575945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057035-6EA1-48D6-9A02-46530D9BFC8D}"/>
              </a:ext>
            </a:extLst>
          </p:cNvPr>
          <p:cNvSpPr txBox="1"/>
          <p:nvPr/>
        </p:nvSpPr>
        <p:spPr>
          <a:xfrm>
            <a:off x="6094421" y="96044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项目背景与介绍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96C69C-E30B-4504-9B72-706B763CA53A}"/>
              </a:ext>
            </a:extLst>
          </p:cNvPr>
          <p:cNvSpPr txBox="1"/>
          <p:nvPr/>
        </p:nvSpPr>
        <p:spPr>
          <a:xfrm>
            <a:off x="6086691" y="1441441"/>
            <a:ext cx="450589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969F98"/>
                </a:solidFill>
                <a:latin typeface="+mn-ea"/>
              </a:rPr>
              <a:t>Project background and introduction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C793DA-A19F-4DAB-AF05-E1979A01AFB8}"/>
              </a:ext>
            </a:extLst>
          </p:cNvPr>
          <p:cNvSpPr txBox="1"/>
          <p:nvPr/>
        </p:nvSpPr>
        <p:spPr>
          <a:xfrm>
            <a:off x="4978293" y="883504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D37791"/>
                </a:solidFill>
                <a:latin typeface="+mj-ea"/>
                <a:ea typeface="+mj-ea"/>
              </a:rPr>
              <a:t>1</a:t>
            </a:r>
            <a:endParaRPr lang="zh-CN" altLang="en-US" sz="7200" spc="-3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382134D-9EAB-452F-A45B-510B1E78BEFA}"/>
              </a:ext>
            </a:extLst>
          </p:cNvPr>
          <p:cNvCxnSpPr>
            <a:cxnSpLocks/>
          </p:cNvCxnSpPr>
          <p:nvPr/>
        </p:nvCxnSpPr>
        <p:spPr>
          <a:xfrm>
            <a:off x="5917974" y="973142"/>
            <a:ext cx="0" cy="5084758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31F1A9E-4DE1-4B0D-BF03-901FBE6A72D5}"/>
              </a:ext>
            </a:extLst>
          </p:cNvPr>
          <p:cNvSpPr txBox="1"/>
          <p:nvPr/>
        </p:nvSpPr>
        <p:spPr>
          <a:xfrm>
            <a:off x="6079235" y="2384807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项目开发方法及研究过程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725800-5F1D-488D-B757-8FD56E1D159A}"/>
              </a:ext>
            </a:extLst>
          </p:cNvPr>
          <p:cNvSpPr txBox="1"/>
          <p:nvPr/>
        </p:nvSpPr>
        <p:spPr>
          <a:xfrm>
            <a:off x="6112766" y="2833286"/>
            <a:ext cx="4505898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969F98"/>
                </a:solidFill>
                <a:latin typeface="+mn-ea"/>
              </a:rPr>
              <a:t>Project development method and research process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58F103-9747-4632-ADDE-7D8D5A8B0C31}"/>
              </a:ext>
            </a:extLst>
          </p:cNvPr>
          <p:cNvSpPr txBox="1"/>
          <p:nvPr/>
        </p:nvSpPr>
        <p:spPr>
          <a:xfrm>
            <a:off x="4978293" y="2235218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D37791"/>
                </a:solidFill>
                <a:latin typeface="+mj-ea"/>
                <a:ea typeface="+mj-ea"/>
              </a:rPr>
              <a:t>2</a:t>
            </a:r>
            <a:endParaRPr lang="zh-CN" altLang="en-US" sz="7200" spc="-3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470F28-81DA-4435-9A00-615AC870F3D0}"/>
              </a:ext>
            </a:extLst>
          </p:cNvPr>
          <p:cNvSpPr txBox="1"/>
          <p:nvPr/>
        </p:nvSpPr>
        <p:spPr>
          <a:xfrm>
            <a:off x="6094421" y="3771741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项目分析与结果展示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64CE01-F95C-4840-AE5C-BF799523FABE}"/>
              </a:ext>
            </a:extLst>
          </p:cNvPr>
          <p:cNvSpPr txBox="1"/>
          <p:nvPr/>
        </p:nvSpPr>
        <p:spPr>
          <a:xfrm>
            <a:off x="6079235" y="4274045"/>
            <a:ext cx="450589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969F98"/>
                </a:solidFill>
                <a:latin typeface="+mn-ea"/>
              </a:rPr>
              <a:t>Project analysis results display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4C992E-7314-4F52-9B6C-54D400A9C625}"/>
              </a:ext>
            </a:extLst>
          </p:cNvPr>
          <p:cNvSpPr txBox="1"/>
          <p:nvPr/>
        </p:nvSpPr>
        <p:spPr>
          <a:xfrm>
            <a:off x="4978293" y="3586932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D37791"/>
                </a:solidFill>
                <a:latin typeface="+mj-ea"/>
                <a:ea typeface="+mj-ea"/>
              </a:rPr>
              <a:t>3</a:t>
            </a:r>
            <a:endParaRPr lang="zh-CN" altLang="en-US" sz="7200" spc="-3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65FDF8-5A9D-47B2-991F-3B2A2DD94BFC}"/>
              </a:ext>
            </a:extLst>
          </p:cNvPr>
          <p:cNvSpPr txBox="1"/>
          <p:nvPr/>
        </p:nvSpPr>
        <p:spPr>
          <a:xfrm>
            <a:off x="6086691" y="51209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总结以及小组分工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89FFD6-65B0-430C-A697-23B3739EAD72}"/>
              </a:ext>
            </a:extLst>
          </p:cNvPr>
          <p:cNvSpPr txBox="1"/>
          <p:nvPr/>
        </p:nvSpPr>
        <p:spPr>
          <a:xfrm>
            <a:off x="6094421" y="5562437"/>
            <a:ext cx="450589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969F98"/>
                </a:solidFill>
                <a:latin typeface="+mn-ea"/>
              </a:rPr>
              <a:t>Summary and group work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A235CC-F4E6-48CB-8FC0-FE21D10EF358}"/>
              </a:ext>
            </a:extLst>
          </p:cNvPr>
          <p:cNvSpPr txBox="1"/>
          <p:nvPr/>
        </p:nvSpPr>
        <p:spPr>
          <a:xfrm>
            <a:off x="4978293" y="4938646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D37791"/>
                </a:solidFill>
                <a:latin typeface="+mj-ea"/>
                <a:ea typeface="+mj-ea"/>
              </a:rPr>
              <a:t>4</a:t>
            </a:r>
            <a:endParaRPr lang="zh-CN" altLang="en-US" sz="7200" spc="-3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DF37EC-51AA-4182-9929-9B36C060EDBD}"/>
              </a:ext>
            </a:extLst>
          </p:cNvPr>
          <p:cNvSpPr/>
          <p:nvPr/>
        </p:nvSpPr>
        <p:spPr>
          <a:xfrm>
            <a:off x="695325" y="1"/>
            <a:ext cx="3325132" cy="6858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ED6C7-1737-4D4B-A8CA-33B14B63FE96}"/>
              </a:ext>
            </a:extLst>
          </p:cNvPr>
          <p:cNvSpPr txBox="1"/>
          <p:nvPr/>
        </p:nvSpPr>
        <p:spPr>
          <a:xfrm rot="5400000">
            <a:off x="-104514" y="2881549"/>
            <a:ext cx="4924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573028-F040-4D94-AA10-211BA0C5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2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5" grpId="0"/>
      <p:bldP spid="6" grpId="0"/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3266251" y="320975"/>
            <a:ext cx="565949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Popular Videos </a:t>
            </a:r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10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B530374-D9DE-496A-B2CF-F4BECD4AEB96}"/>
              </a:ext>
            </a:extLst>
          </p:cNvPr>
          <p:cNvSpPr txBox="1"/>
          <p:nvPr/>
        </p:nvSpPr>
        <p:spPr>
          <a:xfrm>
            <a:off x="348580" y="1025967"/>
            <a:ext cx="2533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37791"/>
                </a:solidFill>
                <a:latin typeface="+mj-ea"/>
                <a:ea typeface="+mj-ea"/>
              </a:rPr>
              <a:t>受欢迎指数公式</a:t>
            </a:r>
            <a:endParaRPr lang="en-US" altLang="zh-CN" sz="2400" b="1" dirty="0">
              <a:solidFill>
                <a:srgbClr val="D3779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600" b="1" dirty="0">
                <a:solidFill>
                  <a:srgbClr val="EDC7D2"/>
                </a:solidFill>
                <a:latin typeface="+mj-ea"/>
                <a:ea typeface="+mj-ea"/>
              </a:rPr>
              <a:t>Popular Index Formula</a:t>
            </a:r>
            <a:endParaRPr lang="zh-CN" altLang="en-US" sz="16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A30569-7E97-4044-92E7-CD60C56D26C8}"/>
              </a:ext>
            </a:extLst>
          </p:cNvPr>
          <p:cNvSpPr txBox="1"/>
          <p:nvPr/>
        </p:nvSpPr>
        <p:spPr>
          <a:xfrm>
            <a:off x="2927454" y="1101078"/>
            <a:ext cx="91609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硬币*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0.4+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收藏*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0.3+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弹幕*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0.4+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评论*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0.4+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播放*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0.25+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点赞*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0.4+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分享*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0.6</a:t>
            </a:r>
          </a:p>
          <a:p>
            <a:pPr algn="ctr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Coin * 0.4 + Collection * 0.3 + Barrage * 0.4 + Comment * 0.4 + Play * 0.25 + Like * 0.4 + Share * 0.6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75750A-BA3A-431F-86A2-D11622260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83"/>
          <a:stretch/>
        </p:blipFill>
        <p:spPr>
          <a:xfrm>
            <a:off x="2359348" y="1916043"/>
            <a:ext cx="8728452" cy="143828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F792712-7B11-4890-B92F-C3B13117F750}"/>
              </a:ext>
            </a:extLst>
          </p:cNvPr>
          <p:cNvSpPr txBox="1"/>
          <p:nvPr/>
        </p:nvSpPr>
        <p:spPr>
          <a:xfrm>
            <a:off x="556307" y="2373576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37791"/>
                </a:solidFill>
                <a:latin typeface="+mj-ea"/>
                <a:ea typeface="+mj-ea"/>
              </a:rPr>
              <a:t>TOP 1</a:t>
            </a:r>
            <a:endParaRPr lang="zh-CN" altLang="en-US" sz="2800" b="1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3B3A0F-D565-4A55-9FD9-7E3FD06A3F64}"/>
              </a:ext>
            </a:extLst>
          </p:cNvPr>
          <p:cNvSpPr txBox="1"/>
          <p:nvPr/>
        </p:nvSpPr>
        <p:spPr>
          <a:xfrm>
            <a:off x="556307" y="3709467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2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84E4B-0374-46F0-A59C-ED4D2163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686" y="3354329"/>
            <a:ext cx="8782114" cy="12334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3B3C1B-89B1-4947-B3E0-E9736F472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86" y="4651933"/>
            <a:ext cx="8720201" cy="118110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3C6232-EBD1-4430-88DE-D5F52F213A5F}"/>
              </a:ext>
            </a:extLst>
          </p:cNvPr>
          <p:cNvSpPr txBox="1"/>
          <p:nvPr/>
        </p:nvSpPr>
        <p:spPr>
          <a:xfrm>
            <a:off x="556307" y="4980877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3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9093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F792712-7B11-4890-B92F-C3B13117F750}"/>
              </a:ext>
            </a:extLst>
          </p:cNvPr>
          <p:cNvSpPr txBox="1"/>
          <p:nvPr/>
        </p:nvSpPr>
        <p:spPr>
          <a:xfrm>
            <a:off x="556307" y="1295723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4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3B3A0F-D565-4A55-9FD9-7E3FD06A3F64}"/>
              </a:ext>
            </a:extLst>
          </p:cNvPr>
          <p:cNvSpPr txBox="1"/>
          <p:nvPr/>
        </p:nvSpPr>
        <p:spPr>
          <a:xfrm>
            <a:off x="556307" y="2511732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5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3C6232-EBD1-4430-88DE-D5F52F213A5F}"/>
              </a:ext>
            </a:extLst>
          </p:cNvPr>
          <p:cNvSpPr txBox="1"/>
          <p:nvPr/>
        </p:nvSpPr>
        <p:spPr>
          <a:xfrm>
            <a:off x="556307" y="3823049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6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2F651-E442-4A30-84EF-FBA537E25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08"/>
          <a:stretch/>
        </p:blipFill>
        <p:spPr>
          <a:xfrm>
            <a:off x="2139507" y="973923"/>
            <a:ext cx="7662919" cy="1166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D98EAC-1079-4E0B-8B6E-07048E50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07" y="2204219"/>
            <a:ext cx="7662919" cy="11382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C54B85-B6D9-45C9-8208-0CCF959836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961"/>
          <a:stretch/>
        </p:blipFill>
        <p:spPr>
          <a:xfrm>
            <a:off x="2139507" y="3406135"/>
            <a:ext cx="7662919" cy="1185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CC4BD1-FAC6-4334-80B4-CA4B6D837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507" y="4655676"/>
            <a:ext cx="9091679" cy="11239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5F1C882-9B02-4695-8BD3-2A58EAD10AA2}"/>
              </a:ext>
            </a:extLst>
          </p:cNvPr>
          <p:cNvSpPr txBox="1"/>
          <p:nvPr/>
        </p:nvSpPr>
        <p:spPr>
          <a:xfrm>
            <a:off x="555208" y="4872756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7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A3C4AC-5D8B-4AD2-92D2-18DF1B750860}"/>
              </a:ext>
            </a:extLst>
          </p:cNvPr>
          <p:cNvSpPr txBox="1"/>
          <p:nvPr/>
        </p:nvSpPr>
        <p:spPr>
          <a:xfrm>
            <a:off x="3266251" y="320975"/>
            <a:ext cx="565949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Popular Videos </a:t>
            </a:r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10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471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B37A8CB-3EA4-4B67-A0C3-7FA09BD9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62" y1="57278" x2="28862" y2="57278"/>
                        <a14:foregroundMark x1="20732" y1="57911" x2="20732" y2="57911"/>
                        <a14:foregroundMark x1="25407" y1="65190" x2="25407" y2="65190"/>
                        <a14:foregroundMark x1="41260" y1="56646" x2="41260" y2="56646"/>
                        <a14:foregroundMark x1="53252" y1="56646" x2="53252" y2="56646"/>
                        <a14:foregroundMark x1="54675" y1="67089" x2="54675" y2="67089"/>
                        <a14:foregroundMark x1="57520" y1="60127" x2="57520" y2="60127"/>
                        <a14:foregroundMark x1="60976" y1="56962" x2="60976" y2="56962"/>
                        <a14:foregroundMark x1="59756" y1="56962" x2="59756" y2="56962"/>
                        <a14:foregroundMark x1="60366" y1="65506" x2="60366" y2="65506"/>
                        <a14:foregroundMark x1="66057" y1="55063" x2="66057" y2="55063"/>
                        <a14:foregroundMark x1="77236" y1="55696" x2="77236" y2="55696"/>
                        <a14:foregroundMark x1="77236" y1="64873" x2="77236" y2="64873"/>
                        <a14:foregroundMark x1="81301" y1="61076" x2="81301" y2="61076"/>
                        <a14:foregroundMark x1="85366" y1="58228" x2="85366" y2="58228"/>
                        <a14:foregroundMark x1="84959" y1="68038" x2="84959" y2="68038"/>
                        <a14:foregroundMark x1="83943" y1="57911" x2="83943" y2="57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70" y="5094603"/>
            <a:ext cx="2939042" cy="188767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F792712-7B11-4890-B92F-C3B13117F750}"/>
              </a:ext>
            </a:extLst>
          </p:cNvPr>
          <p:cNvSpPr txBox="1"/>
          <p:nvPr/>
        </p:nvSpPr>
        <p:spPr>
          <a:xfrm>
            <a:off x="556307" y="1295723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8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3B3A0F-D565-4A55-9FD9-7E3FD06A3F64}"/>
              </a:ext>
            </a:extLst>
          </p:cNvPr>
          <p:cNvSpPr txBox="1"/>
          <p:nvPr/>
        </p:nvSpPr>
        <p:spPr>
          <a:xfrm>
            <a:off x="556307" y="2511732"/>
            <a:ext cx="125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9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3C6232-EBD1-4430-88DE-D5F52F213A5F}"/>
              </a:ext>
            </a:extLst>
          </p:cNvPr>
          <p:cNvSpPr txBox="1"/>
          <p:nvPr/>
        </p:nvSpPr>
        <p:spPr>
          <a:xfrm>
            <a:off x="445700" y="3823049"/>
            <a:ext cx="1473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10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8AFE3A-8B3A-4FB9-A7FA-3AF38DAE1654}"/>
              </a:ext>
            </a:extLst>
          </p:cNvPr>
          <p:cNvSpPr txBox="1"/>
          <p:nvPr/>
        </p:nvSpPr>
        <p:spPr>
          <a:xfrm>
            <a:off x="3266251" y="320975"/>
            <a:ext cx="565949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D37791"/>
                </a:solidFill>
                <a:latin typeface="+mj-ea"/>
              </a:rPr>
              <a:t>BiliBili 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Popular Videos </a:t>
            </a:r>
            <a:r>
              <a:rPr lang="en-US" altLang="zh-CN" sz="2800" b="1" dirty="0">
                <a:solidFill>
                  <a:srgbClr val="EDC7D2"/>
                </a:solidFill>
                <a:latin typeface="+mj-ea"/>
                <a:ea typeface="+mj-ea"/>
              </a:rPr>
              <a:t>TOP 10</a:t>
            </a:r>
            <a:endParaRPr lang="zh-CN" altLang="en-US" sz="28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E36D2-9BB9-43F3-B9B6-71BBAF36F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"/>
          <a:stretch/>
        </p:blipFill>
        <p:spPr>
          <a:xfrm>
            <a:off x="2441690" y="844195"/>
            <a:ext cx="6808780" cy="1290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1EF8E8-667F-4A39-BA8D-CF7545378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24"/>
          <a:stretch/>
        </p:blipFill>
        <p:spPr>
          <a:xfrm>
            <a:off x="2441691" y="2270635"/>
            <a:ext cx="6808779" cy="1247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0CC0FD-102B-4AC1-A078-DBFA36661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97"/>
          <a:stretch/>
        </p:blipFill>
        <p:spPr>
          <a:xfrm>
            <a:off x="2441691" y="3711026"/>
            <a:ext cx="6808779" cy="11763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9618B3-4989-4865-9B45-72AE4E7BB574}"/>
              </a:ext>
            </a:extLst>
          </p:cNvPr>
          <p:cNvSpPr txBox="1"/>
          <p:nvPr/>
        </p:nvSpPr>
        <p:spPr>
          <a:xfrm>
            <a:off x="4096625" y="5199405"/>
            <a:ext cx="4505898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D24E75"/>
                </a:solidFill>
                <a:latin typeface="+mn-ea"/>
              </a:rPr>
              <a:t>由于</a:t>
            </a:r>
            <a:r>
              <a:rPr lang="en-US" altLang="zh-CN" dirty="0">
                <a:solidFill>
                  <a:srgbClr val="D24E75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D24E75"/>
                </a:solidFill>
                <a:latin typeface="+mn-ea"/>
              </a:rPr>
              <a:t>站视频众多，</a:t>
            </a:r>
            <a:r>
              <a:rPr lang="en-US" altLang="zh-CN" dirty="0">
                <a:solidFill>
                  <a:srgbClr val="D24E75"/>
                </a:solidFill>
                <a:latin typeface="+mn-ea"/>
              </a:rPr>
              <a:t>1w</a:t>
            </a:r>
            <a:r>
              <a:rPr lang="zh-CN" altLang="en-US" dirty="0">
                <a:solidFill>
                  <a:srgbClr val="D24E75"/>
                </a:solidFill>
                <a:latin typeface="+mn-ea"/>
              </a:rPr>
              <a:t>的样本容量可能还是太小了，但是我们还是能看出来，</a:t>
            </a:r>
            <a:r>
              <a:rPr lang="en-US" altLang="zh-CN" dirty="0">
                <a:solidFill>
                  <a:srgbClr val="D24E75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D24E75"/>
                </a:solidFill>
                <a:latin typeface="+mn-ea"/>
              </a:rPr>
              <a:t>站用户喜欢的东西还是鬼畜搞笑一类的视频，其次是动漫相关的视频</a:t>
            </a:r>
            <a:endParaRPr lang="en-US" altLang="zh-CN" dirty="0">
              <a:solidFill>
                <a:srgbClr val="D24E75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59D5B1-4C1B-4FAE-B25F-4FDCA9E3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7" y="5011622"/>
            <a:ext cx="3475327" cy="17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4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00">
        <p15:prstTrans prst="pageCurlDouble"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12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3950781" y="2751891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总结以及小组分工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688176"/>
            <a:ext cx="577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CFCFD"/>
                </a:solidFill>
                <a:latin typeface="+mn-ea"/>
              </a:rPr>
              <a:t>Summary and Group 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37791"/>
                </a:solidFill>
                <a:latin typeface="+mj-ea"/>
                <a:ea typeface="+mj-ea"/>
              </a:rPr>
              <a:t>PART 4</a:t>
            </a:r>
            <a:endParaRPr lang="zh-CN" altLang="en-US" sz="66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8AD1FC-57AA-4D3B-AFDF-39EC3107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9" y="1997682"/>
            <a:ext cx="2806014" cy="26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100">
        <p14:doors dir="vert"/>
      </p:transition>
    </mc:Choice>
    <mc:Fallback xmlns="">
      <p:transition spd="slow"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349F19F-0CA8-4BD9-BB5B-3EBA1EB08F41}"/>
              </a:ext>
            </a:extLst>
          </p:cNvPr>
          <p:cNvSpPr/>
          <p:nvPr/>
        </p:nvSpPr>
        <p:spPr>
          <a:xfrm>
            <a:off x="0" y="-1"/>
            <a:ext cx="7488464" cy="6858000"/>
          </a:xfrm>
          <a:custGeom>
            <a:avLst/>
            <a:gdLst>
              <a:gd name="connsiteX0" fmla="*/ 0 w 7488464"/>
              <a:gd name="connsiteY0" fmla="*/ 0 h 6858000"/>
              <a:gd name="connsiteX1" fmla="*/ 1392464 w 7488464"/>
              <a:gd name="connsiteY1" fmla="*/ 0 h 6858000"/>
              <a:gd name="connsiteX2" fmla="*/ 7488464 w 7488464"/>
              <a:gd name="connsiteY2" fmla="*/ 6858000 h 6858000"/>
              <a:gd name="connsiteX3" fmla="*/ 1392464 w 7488464"/>
              <a:gd name="connsiteY3" fmla="*/ 6858000 h 6858000"/>
              <a:gd name="connsiteX4" fmla="*/ 0 w 74884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464" h="6858000">
                <a:moveTo>
                  <a:pt x="0" y="0"/>
                </a:moveTo>
                <a:lnTo>
                  <a:pt x="1392464" y="0"/>
                </a:lnTo>
                <a:lnTo>
                  <a:pt x="7488464" y="6858000"/>
                </a:lnTo>
                <a:lnTo>
                  <a:pt x="1392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6372BB-7887-4BB9-97D9-CAA2439E7609}"/>
              </a:ext>
            </a:extLst>
          </p:cNvPr>
          <p:cNvSpPr/>
          <p:nvPr/>
        </p:nvSpPr>
        <p:spPr>
          <a:xfrm>
            <a:off x="1190621" y="571501"/>
            <a:ext cx="4905375" cy="6085114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7939BC-E4B7-47B5-846B-8F668E18DA89}"/>
              </a:ext>
            </a:extLst>
          </p:cNvPr>
          <p:cNvSpPr txBox="1"/>
          <p:nvPr/>
        </p:nvSpPr>
        <p:spPr>
          <a:xfrm>
            <a:off x="1811235" y="1824765"/>
            <a:ext cx="3664142" cy="50519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刘浩昱：</a:t>
            </a:r>
            <a:r>
              <a:rPr lang="zh-CN" altLang="en-US" dirty="0"/>
              <a:t>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项目管理</a:t>
            </a:r>
            <a:r>
              <a:rPr lang="en-US" altLang="zh-CN" dirty="0"/>
              <a:t>(</a:t>
            </a:r>
            <a:r>
              <a:rPr lang="zh-CN" altLang="en-US" dirty="0"/>
              <a:t>腾讯文档</a:t>
            </a:r>
            <a:r>
              <a:rPr lang="en-US" altLang="zh-CN" dirty="0"/>
              <a:t>/Github)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爬虫脚本编写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数据采集  数据清洗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蔡邱缘：</a:t>
            </a:r>
            <a:r>
              <a:rPr lang="zh-CN" altLang="en-US" dirty="0"/>
              <a:t>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文档编写</a:t>
            </a:r>
            <a:r>
              <a:rPr lang="en-US" altLang="zh-CN" dirty="0"/>
              <a:t>(</a:t>
            </a:r>
            <a:r>
              <a:rPr lang="zh-CN" altLang="en-US" dirty="0"/>
              <a:t>腾讯文档</a:t>
            </a:r>
            <a:r>
              <a:rPr lang="en-US" altLang="zh-CN" dirty="0"/>
              <a:t>/Github)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数据清洗</a:t>
            </a:r>
            <a:r>
              <a:rPr lang="en-US" altLang="zh-CN" dirty="0"/>
              <a:t> 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F403E"/>
                </a:solidFill>
                <a:latin typeface="+mn-ea"/>
              </a:rPr>
              <a:t>PPT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制作 项目答辩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康婧淇：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文档编写</a:t>
            </a:r>
            <a:r>
              <a:rPr lang="en-US" altLang="zh-CN" dirty="0"/>
              <a:t>(</a:t>
            </a:r>
            <a:r>
              <a:rPr lang="zh-CN" altLang="en-US" dirty="0"/>
              <a:t>腾讯文档</a:t>
            </a:r>
            <a:r>
              <a:rPr lang="en-US" altLang="zh-CN" dirty="0"/>
              <a:t>/Github)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数据采集</a:t>
            </a:r>
            <a:r>
              <a:rPr lang="en-US" altLang="zh-CN" dirty="0"/>
              <a:t> 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徐萌：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文档编写</a:t>
            </a:r>
            <a:r>
              <a:rPr lang="en-US" altLang="zh-CN" dirty="0"/>
              <a:t>(</a:t>
            </a:r>
            <a:r>
              <a:rPr lang="zh-CN" altLang="en-US" dirty="0"/>
              <a:t>腾讯文档</a:t>
            </a:r>
            <a:r>
              <a:rPr lang="en-US" altLang="zh-CN" dirty="0"/>
              <a:t>/Github)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数据采集</a:t>
            </a:r>
            <a:r>
              <a:rPr lang="en-US" altLang="zh-CN" dirty="0"/>
              <a:t> 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3F403E"/>
              </a:solidFill>
              <a:effectLst/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87F2F5-0E2E-43E0-9F34-14273538C59D}"/>
              </a:ext>
            </a:extLst>
          </p:cNvPr>
          <p:cNvGrpSpPr/>
          <p:nvPr/>
        </p:nvGrpSpPr>
        <p:grpSpPr>
          <a:xfrm>
            <a:off x="1864407" y="1198133"/>
            <a:ext cx="3557801" cy="584054"/>
            <a:chOff x="1864412" y="1320295"/>
            <a:chExt cx="3557801" cy="178196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3AEDE5D-E1CB-4D4E-B48B-EA750D907C37}"/>
                </a:ext>
              </a:extLst>
            </p:cNvPr>
            <p:cNvSpPr txBox="1"/>
            <p:nvPr/>
          </p:nvSpPr>
          <p:spPr>
            <a:xfrm>
              <a:off x="2632329" y="1320295"/>
              <a:ext cx="202196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/>
              <a:r>
                <a:rPr lang="en-US" altLang="zh-CN" sz="2400" b="1" dirty="0">
                  <a:solidFill>
                    <a:srgbClr val="D37791"/>
                  </a:solidFill>
                  <a:latin typeface="+mj-ea"/>
                  <a:ea typeface="+mj-ea"/>
                </a:rPr>
                <a:t>Group work</a:t>
              </a:r>
              <a:endParaRPr lang="zh-CN" altLang="en-US" sz="2400" b="1" dirty="0">
                <a:solidFill>
                  <a:srgbClr val="D37791"/>
                </a:solidFill>
                <a:effectLst/>
                <a:latin typeface="+mj-ea"/>
                <a:ea typeface="+mj-ea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2EAE5FE-4E79-4617-8918-D4DBE3301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412" y="3102255"/>
              <a:ext cx="355780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 87">
            <a:extLst>
              <a:ext uri="{FF2B5EF4-FFF2-40B4-BE49-F238E27FC236}">
                <a16:creationId xmlns:a16="http://schemas.microsoft.com/office/drawing/2014/main" id="{3D78EF1C-366E-4188-A351-266352B851D1}"/>
              </a:ext>
            </a:extLst>
          </p:cNvPr>
          <p:cNvSpPr>
            <a:spLocks noEditPoints="1"/>
          </p:cNvSpPr>
          <p:nvPr/>
        </p:nvSpPr>
        <p:spPr bwMode="auto">
          <a:xfrm>
            <a:off x="2956993" y="96789"/>
            <a:ext cx="1372636" cy="1101344"/>
          </a:xfrm>
          <a:custGeom>
            <a:avLst/>
            <a:gdLst>
              <a:gd name="T0" fmla="*/ 1538 w 1561"/>
              <a:gd name="T1" fmla="*/ 806 h 1257"/>
              <a:gd name="T2" fmla="*/ 1331 w 1561"/>
              <a:gd name="T3" fmla="*/ 150 h 1257"/>
              <a:gd name="T4" fmla="*/ 1105 w 1561"/>
              <a:gd name="T5" fmla="*/ 29 h 1257"/>
              <a:gd name="T6" fmla="*/ 1076 w 1561"/>
              <a:gd name="T7" fmla="*/ 83 h 1257"/>
              <a:gd name="T8" fmla="*/ 1130 w 1561"/>
              <a:gd name="T9" fmla="*/ 112 h 1257"/>
              <a:gd name="T10" fmla="*/ 1248 w 1561"/>
              <a:gd name="T11" fmla="*/ 175 h 1257"/>
              <a:gd name="T12" fmla="*/ 1248 w 1561"/>
              <a:gd name="T13" fmla="*/ 175 h 1257"/>
              <a:gd name="T14" fmla="*/ 1396 w 1561"/>
              <a:gd name="T15" fmla="*/ 645 h 1257"/>
              <a:gd name="T16" fmla="*/ 1237 w 1561"/>
              <a:gd name="T17" fmla="*/ 604 h 1257"/>
              <a:gd name="T18" fmla="*/ 916 w 1561"/>
              <a:gd name="T19" fmla="*/ 890 h 1257"/>
              <a:gd name="T20" fmla="*/ 644 w 1561"/>
              <a:gd name="T21" fmla="*/ 890 h 1257"/>
              <a:gd name="T22" fmla="*/ 324 w 1561"/>
              <a:gd name="T23" fmla="*/ 609 h 1257"/>
              <a:gd name="T24" fmla="*/ 164 w 1561"/>
              <a:gd name="T25" fmla="*/ 651 h 1257"/>
              <a:gd name="T26" fmla="*/ 314 w 1561"/>
              <a:gd name="T27" fmla="*/ 175 h 1257"/>
              <a:gd name="T28" fmla="*/ 314 w 1561"/>
              <a:gd name="T29" fmla="*/ 175 h 1257"/>
              <a:gd name="T30" fmla="*/ 433 w 1561"/>
              <a:gd name="T31" fmla="*/ 112 h 1257"/>
              <a:gd name="T32" fmla="*/ 486 w 1561"/>
              <a:gd name="T33" fmla="*/ 83 h 1257"/>
              <a:gd name="T34" fmla="*/ 458 w 1561"/>
              <a:gd name="T35" fmla="*/ 29 h 1257"/>
              <a:gd name="T36" fmla="*/ 231 w 1561"/>
              <a:gd name="T37" fmla="*/ 150 h 1257"/>
              <a:gd name="T38" fmla="*/ 25 w 1561"/>
              <a:gd name="T39" fmla="*/ 807 h 1257"/>
              <a:gd name="T40" fmla="*/ 24 w 1561"/>
              <a:gd name="T41" fmla="*/ 812 h 1257"/>
              <a:gd name="T42" fmla="*/ 0 w 1561"/>
              <a:gd name="T43" fmla="*/ 933 h 1257"/>
              <a:gd name="T44" fmla="*/ 324 w 1561"/>
              <a:gd name="T45" fmla="*/ 1257 h 1257"/>
              <a:gd name="T46" fmla="*/ 644 w 1561"/>
              <a:gd name="T47" fmla="*/ 976 h 1257"/>
              <a:gd name="T48" fmla="*/ 918 w 1561"/>
              <a:gd name="T49" fmla="*/ 976 h 1257"/>
              <a:gd name="T50" fmla="*/ 1237 w 1561"/>
              <a:gd name="T51" fmla="*/ 1251 h 1257"/>
              <a:gd name="T52" fmla="*/ 1561 w 1561"/>
              <a:gd name="T53" fmla="*/ 927 h 1257"/>
              <a:gd name="T54" fmla="*/ 1538 w 1561"/>
              <a:gd name="T55" fmla="*/ 806 h 1257"/>
              <a:gd name="T56" fmla="*/ 324 w 1561"/>
              <a:gd name="T57" fmla="*/ 1170 h 1257"/>
              <a:gd name="T58" fmla="*/ 87 w 1561"/>
              <a:gd name="T59" fmla="*/ 933 h 1257"/>
              <a:gd name="T60" fmla="*/ 324 w 1561"/>
              <a:gd name="T61" fmla="*/ 696 h 1257"/>
              <a:gd name="T62" fmla="*/ 561 w 1561"/>
              <a:gd name="T63" fmla="*/ 933 h 1257"/>
              <a:gd name="T64" fmla="*/ 324 w 1561"/>
              <a:gd name="T65" fmla="*/ 1170 h 1257"/>
              <a:gd name="T66" fmla="*/ 1238 w 1561"/>
              <a:gd name="T67" fmla="*/ 1164 h 1257"/>
              <a:gd name="T68" fmla="*/ 1001 w 1561"/>
              <a:gd name="T69" fmla="*/ 927 h 1257"/>
              <a:gd name="T70" fmla="*/ 1238 w 1561"/>
              <a:gd name="T71" fmla="*/ 690 h 1257"/>
              <a:gd name="T72" fmla="*/ 1475 w 1561"/>
              <a:gd name="T73" fmla="*/ 927 h 1257"/>
              <a:gd name="T74" fmla="*/ 1238 w 1561"/>
              <a:gd name="T75" fmla="*/ 1164 h 1257"/>
              <a:gd name="T76" fmla="*/ 1238 w 1561"/>
              <a:gd name="T77" fmla="*/ 1164 h 1257"/>
              <a:gd name="T78" fmla="*/ 1238 w 1561"/>
              <a:gd name="T79" fmla="*/ 1164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1" h="1257">
                <a:moveTo>
                  <a:pt x="1538" y="806"/>
                </a:moveTo>
                <a:cubicBezTo>
                  <a:pt x="1331" y="150"/>
                  <a:pt x="1331" y="150"/>
                  <a:pt x="1331" y="150"/>
                </a:cubicBezTo>
                <a:cubicBezTo>
                  <a:pt x="1302" y="54"/>
                  <a:pt x="1200" y="0"/>
                  <a:pt x="1105" y="29"/>
                </a:cubicBezTo>
                <a:cubicBezTo>
                  <a:pt x="1082" y="36"/>
                  <a:pt x="1069" y="60"/>
                  <a:pt x="1076" y="83"/>
                </a:cubicBezTo>
                <a:cubicBezTo>
                  <a:pt x="1083" y="105"/>
                  <a:pt x="1107" y="119"/>
                  <a:pt x="1130" y="112"/>
                </a:cubicBezTo>
                <a:cubicBezTo>
                  <a:pt x="1180" y="96"/>
                  <a:pt x="1233" y="125"/>
                  <a:pt x="1248" y="175"/>
                </a:cubicBezTo>
                <a:cubicBezTo>
                  <a:pt x="1248" y="175"/>
                  <a:pt x="1248" y="175"/>
                  <a:pt x="1248" y="175"/>
                </a:cubicBezTo>
                <a:cubicBezTo>
                  <a:pt x="1396" y="645"/>
                  <a:pt x="1396" y="645"/>
                  <a:pt x="1396" y="645"/>
                </a:cubicBezTo>
                <a:cubicBezTo>
                  <a:pt x="1349" y="619"/>
                  <a:pt x="1295" y="604"/>
                  <a:pt x="1237" y="604"/>
                </a:cubicBezTo>
                <a:cubicBezTo>
                  <a:pt x="1072" y="604"/>
                  <a:pt x="935" y="729"/>
                  <a:pt x="916" y="890"/>
                </a:cubicBezTo>
                <a:cubicBezTo>
                  <a:pt x="644" y="890"/>
                  <a:pt x="644" y="890"/>
                  <a:pt x="644" y="890"/>
                </a:cubicBezTo>
                <a:cubicBezTo>
                  <a:pt x="623" y="732"/>
                  <a:pt x="487" y="609"/>
                  <a:pt x="324" y="609"/>
                </a:cubicBezTo>
                <a:cubicBezTo>
                  <a:pt x="266" y="609"/>
                  <a:pt x="211" y="625"/>
                  <a:pt x="164" y="651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29" y="125"/>
                  <a:pt x="382" y="96"/>
                  <a:pt x="433" y="112"/>
                </a:cubicBezTo>
                <a:cubicBezTo>
                  <a:pt x="455" y="119"/>
                  <a:pt x="480" y="105"/>
                  <a:pt x="486" y="83"/>
                </a:cubicBezTo>
                <a:cubicBezTo>
                  <a:pt x="493" y="60"/>
                  <a:pt x="480" y="36"/>
                  <a:pt x="458" y="29"/>
                </a:cubicBezTo>
                <a:cubicBezTo>
                  <a:pt x="362" y="0"/>
                  <a:pt x="260" y="54"/>
                  <a:pt x="231" y="150"/>
                </a:cubicBezTo>
                <a:cubicBezTo>
                  <a:pt x="25" y="807"/>
                  <a:pt x="25" y="807"/>
                  <a:pt x="25" y="807"/>
                </a:cubicBezTo>
                <a:cubicBezTo>
                  <a:pt x="24" y="809"/>
                  <a:pt x="24" y="810"/>
                  <a:pt x="24" y="812"/>
                </a:cubicBezTo>
                <a:cubicBezTo>
                  <a:pt x="9" y="849"/>
                  <a:pt x="0" y="890"/>
                  <a:pt x="0" y="933"/>
                </a:cubicBezTo>
                <a:cubicBezTo>
                  <a:pt x="0" y="1111"/>
                  <a:pt x="145" y="1257"/>
                  <a:pt x="324" y="1257"/>
                </a:cubicBezTo>
                <a:cubicBezTo>
                  <a:pt x="487" y="1257"/>
                  <a:pt x="623" y="1134"/>
                  <a:pt x="644" y="976"/>
                </a:cubicBezTo>
                <a:cubicBezTo>
                  <a:pt x="918" y="976"/>
                  <a:pt x="918" y="976"/>
                  <a:pt x="918" y="976"/>
                </a:cubicBezTo>
                <a:cubicBezTo>
                  <a:pt x="941" y="1131"/>
                  <a:pt x="1076" y="1251"/>
                  <a:pt x="1237" y="1251"/>
                </a:cubicBezTo>
                <a:cubicBezTo>
                  <a:pt x="1416" y="1251"/>
                  <a:pt x="1561" y="1105"/>
                  <a:pt x="1561" y="927"/>
                </a:cubicBezTo>
                <a:cubicBezTo>
                  <a:pt x="1561" y="884"/>
                  <a:pt x="1553" y="843"/>
                  <a:pt x="1538" y="806"/>
                </a:cubicBezTo>
                <a:close/>
                <a:moveTo>
                  <a:pt x="324" y="1170"/>
                </a:moveTo>
                <a:cubicBezTo>
                  <a:pt x="193" y="1170"/>
                  <a:pt x="87" y="1064"/>
                  <a:pt x="87" y="933"/>
                </a:cubicBezTo>
                <a:cubicBezTo>
                  <a:pt x="87" y="802"/>
                  <a:pt x="193" y="696"/>
                  <a:pt x="324" y="696"/>
                </a:cubicBezTo>
                <a:cubicBezTo>
                  <a:pt x="455" y="696"/>
                  <a:pt x="561" y="802"/>
                  <a:pt x="561" y="933"/>
                </a:cubicBezTo>
                <a:cubicBezTo>
                  <a:pt x="561" y="1064"/>
                  <a:pt x="454" y="1170"/>
                  <a:pt x="324" y="1170"/>
                </a:cubicBezTo>
                <a:close/>
                <a:moveTo>
                  <a:pt x="1238" y="1164"/>
                </a:moveTo>
                <a:cubicBezTo>
                  <a:pt x="1107" y="1164"/>
                  <a:pt x="1001" y="1058"/>
                  <a:pt x="1001" y="927"/>
                </a:cubicBezTo>
                <a:cubicBezTo>
                  <a:pt x="1001" y="796"/>
                  <a:pt x="1107" y="690"/>
                  <a:pt x="1238" y="690"/>
                </a:cubicBezTo>
                <a:cubicBezTo>
                  <a:pt x="1368" y="690"/>
                  <a:pt x="1475" y="796"/>
                  <a:pt x="1475" y="927"/>
                </a:cubicBezTo>
                <a:cubicBezTo>
                  <a:pt x="1475" y="1058"/>
                  <a:pt x="1369" y="1164"/>
                  <a:pt x="1238" y="1164"/>
                </a:cubicBezTo>
                <a:close/>
                <a:moveTo>
                  <a:pt x="1238" y="1164"/>
                </a:moveTo>
                <a:cubicBezTo>
                  <a:pt x="1238" y="1164"/>
                  <a:pt x="1238" y="1164"/>
                  <a:pt x="1238" y="1164"/>
                </a:cubicBezTo>
              </a:path>
            </a:pathLst>
          </a:custGeom>
          <a:solidFill>
            <a:srgbClr val="D3779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54EC9C-F6A2-414F-9306-C570E798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7" y="9362"/>
            <a:ext cx="556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85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000">
        <p15:prstTrans prst="pageCurlDouble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5DFBA6-E5FC-4C0A-93BA-33B1CF5351EF}"/>
              </a:ext>
            </a:extLst>
          </p:cNvPr>
          <p:cNvSpPr/>
          <p:nvPr/>
        </p:nvSpPr>
        <p:spPr>
          <a:xfrm>
            <a:off x="-3" y="-9864"/>
            <a:ext cx="12192000" cy="3429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6FCA9E-7EEF-49AD-B7A6-FFFCAB43CECD}"/>
              </a:ext>
            </a:extLst>
          </p:cNvPr>
          <p:cNvSpPr/>
          <p:nvPr/>
        </p:nvSpPr>
        <p:spPr>
          <a:xfrm>
            <a:off x="695325" y="1744937"/>
            <a:ext cx="10801348" cy="35211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26CC68-3DAA-4B9E-B30C-4D1EFA352489}"/>
              </a:ext>
            </a:extLst>
          </p:cNvPr>
          <p:cNvSpPr/>
          <p:nvPr/>
        </p:nvSpPr>
        <p:spPr>
          <a:xfrm>
            <a:off x="4988804" y="-1"/>
            <a:ext cx="2214390" cy="2722735"/>
          </a:xfrm>
          <a:prstGeom prst="rect">
            <a:avLst/>
          </a:prstGeom>
          <a:solidFill>
            <a:srgbClr val="EDC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0DDC5D-EAD7-4975-9213-161CE74E81C4}"/>
              </a:ext>
            </a:extLst>
          </p:cNvPr>
          <p:cNvSpPr/>
          <p:nvPr/>
        </p:nvSpPr>
        <p:spPr>
          <a:xfrm>
            <a:off x="1836145" y="2722735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03689-781F-4A97-A86C-12E863A47D00}"/>
              </a:ext>
            </a:extLst>
          </p:cNvPr>
          <p:cNvSpPr txBox="1"/>
          <p:nvPr/>
        </p:nvSpPr>
        <p:spPr>
          <a:xfrm>
            <a:off x="2508173" y="4270788"/>
            <a:ext cx="7175654" cy="206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在该项目的实践过程中，我们完成了对</a:t>
            </a:r>
            <a:r>
              <a:rPr lang="en-US" altLang="zh-CN" dirty="0"/>
              <a:t>BiliBili</a:t>
            </a:r>
            <a:r>
              <a:rPr lang="zh-CN" altLang="en-US" dirty="0"/>
              <a:t>视频网站用户和视频的数据采集和数据清洗、数据分析以及数据可视化完整的数据分析流程，对大数据思维有了深刻的理解和体会。同时分析得出受中国青少年喜爱的弹幕视频网站中，用户的行为受性别因素影响所产生的差异，以及分析出了在较小的视频样本容量中，青少年偏好鬼畜和搞笑类的视频，其次是和喜欢的动漫相关的视频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908A71-B384-49EC-97D6-8D7A267C0A27}"/>
              </a:ext>
            </a:extLst>
          </p:cNvPr>
          <p:cNvSpPr txBox="1"/>
          <p:nvPr/>
        </p:nvSpPr>
        <p:spPr>
          <a:xfrm>
            <a:off x="4891373" y="3185988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rgbClr val="EDC7D2"/>
                </a:solidFill>
                <a:latin typeface="+mj-ea"/>
                <a:ea typeface="+mj-ea"/>
              </a:rPr>
              <a:t>Project Summary</a:t>
            </a:r>
            <a:endParaRPr lang="zh-CN" altLang="en-US" sz="2000" b="1" dirty="0">
              <a:solidFill>
                <a:srgbClr val="EDC7D2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FF889A-A574-4A6B-A513-551BA0063C8E}"/>
              </a:ext>
            </a:extLst>
          </p:cNvPr>
          <p:cNvCxnSpPr>
            <a:cxnSpLocks/>
          </p:cNvCxnSpPr>
          <p:nvPr/>
        </p:nvCxnSpPr>
        <p:spPr>
          <a:xfrm flipH="1">
            <a:off x="4095991" y="4115537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5637BB5-27CB-43D1-9E40-A98132C93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91" y="332013"/>
            <a:ext cx="2806014" cy="26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6500">
        <p:checker dir="vert"/>
      </p:transition>
    </mc:Choice>
    <mc:Fallback xmlns="">
      <p:transition spd="slow" advTm="6500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7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矩形 28">
            <a:extLst>
              <a:ext uri="{FF2B5EF4-FFF2-40B4-BE49-F238E27FC236}">
                <a16:creationId xmlns:a16="http://schemas.microsoft.com/office/drawing/2014/main" id="{75125EC2-5400-48FD-A782-71AFE781AC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D37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文本框 34">
            <a:extLst>
              <a:ext uri="{FF2B5EF4-FFF2-40B4-BE49-F238E27FC236}">
                <a16:creationId xmlns:a16="http://schemas.microsoft.com/office/drawing/2014/main" id="{F8E56A48-6523-4976-AF48-9341325D23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-51764"/>
            <a:ext cx="12191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dirty="0">
                <a:solidFill>
                  <a:srgbClr val="D24E75">
                    <a:alpha val="30000"/>
                  </a:srgbClr>
                </a:solidFill>
                <a:latin typeface="+mj-ea"/>
                <a:ea typeface="+mj-ea"/>
              </a:rPr>
              <a:t>BiliBili</a:t>
            </a:r>
            <a:endParaRPr lang="zh-CN" altLang="en-US" sz="23900" dirty="0">
              <a:solidFill>
                <a:srgbClr val="D24E75">
                  <a:alpha val="3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3" name="PA_矩形 32">
            <a:extLst>
              <a:ext uri="{FF2B5EF4-FFF2-40B4-BE49-F238E27FC236}">
                <a16:creationId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>
            <a:extLst>
              <a:ext uri="{FF2B5EF4-FFF2-40B4-BE49-F238E27FC236}">
                <a16:creationId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14098" y="2396026"/>
            <a:ext cx="5963802" cy="1032974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45FE6B-EC89-4CA5-B433-64E45B274323}"/>
              </a:ext>
            </a:extLst>
          </p:cNvPr>
          <p:cNvGrpSpPr/>
          <p:nvPr/>
        </p:nvGrpSpPr>
        <p:grpSpPr>
          <a:xfrm>
            <a:off x="3715078" y="4266015"/>
            <a:ext cx="2067271" cy="378377"/>
            <a:chOff x="5062363" y="4307191"/>
            <a:chExt cx="2067271" cy="378377"/>
          </a:xfrm>
        </p:grpSpPr>
        <p:sp>
          <p:nvSpPr>
            <p:cNvPr id="34" name="PA_矩形 33">
              <a:extLst>
                <a:ext uri="{FF2B5EF4-FFF2-40B4-BE49-F238E27FC236}">
                  <a16:creationId xmlns:a16="http://schemas.microsoft.com/office/drawing/2014/main" id="{2B44062B-2519-4645-BDBD-25E744EC4EA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V="1">
              <a:off x="5062363" y="4496024"/>
              <a:ext cx="2067271" cy="189544"/>
            </a:xfrm>
            <a:prstGeom prst="rect">
              <a:avLst/>
            </a:prstGeom>
            <a:solidFill>
              <a:srgbClr val="ED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文本框 29">
              <a:extLst>
                <a:ext uri="{FF2B5EF4-FFF2-40B4-BE49-F238E27FC236}">
                  <a16:creationId xmlns:a16="http://schemas.microsoft.com/office/drawing/2014/main" id="{D84E8BD8-0066-45B7-8E20-EA013944EF87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5196014" y="4307191"/>
              <a:ext cx="17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Reporter</a:t>
              </a:r>
              <a:r>
                <a:rPr lang="zh-CN" altLang="en-US" dirty="0">
                  <a:solidFill>
                    <a:srgbClr val="3F403E"/>
                  </a:solidFill>
                  <a:latin typeface="+mn-ea"/>
                </a:rPr>
                <a:t>：</a:t>
              </a:r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CQY</a:t>
              </a:r>
              <a:endParaRPr lang="zh-CN" altLang="en-US" dirty="0">
                <a:solidFill>
                  <a:srgbClr val="3F403E"/>
                </a:solidFill>
                <a:latin typeface="+mn-ea"/>
              </a:endParaRPr>
            </a:p>
          </p:txBody>
        </p:sp>
      </p:grpSp>
      <p:sp>
        <p:nvSpPr>
          <p:cNvPr id="27" name="PA_文本框 26">
            <a:extLst>
              <a:ext uri="{FF2B5EF4-FFF2-40B4-BE49-F238E27FC236}">
                <a16:creationId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26645" y="3115748"/>
            <a:ext cx="5138715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37791"/>
                </a:solidFill>
                <a:latin typeface="+mj-ea"/>
                <a:ea typeface="+mj-ea"/>
              </a:rPr>
              <a:t>Thanks for watching</a:t>
            </a:r>
            <a:endParaRPr lang="zh-CN" altLang="en-US" sz="40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21" name="PA_文本框 20">
            <a:extLst>
              <a:ext uri="{FF2B5EF4-FFF2-40B4-BE49-F238E27FC236}">
                <a16:creationId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08217" y="1842028"/>
            <a:ext cx="5575565" cy="769441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EDC7D2"/>
                </a:solidFill>
                <a:latin typeface="+mj-ea"/>
              </a:rPr>
              <a:t>BiliBili Data Analysis</a:t>
            </a:r>
            <a:endParaRPr lang="zh-CN" altLang="en-US" sz="4400" dirty="0">
              <a:solidFill>
                <a:srgbClr val="EDC7D2"/>
              </a:solidFill>
              <a:latin typeface="+mj-ea"/>
            </a:endParaRPr>
          </a:p>
        </p:txBody>
      </p:sp>
      <p:sp>
        <p:nvSpPr>
          <p:cNvPr id="32" name="PA_文本框 31">
            <a:extLst>
              <a:ext uri="{FF2B5EF4-FFF2-40B4-BE49-F238E27FC236}">
                <a16:creationId xmlns:a16="http://schemas.microsoft.com/office/drawing/2014/main" id="{3BA95F93-84A0-4324-B80B-A964F64B0ED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87123" y="5802537"/>
            <a:ext cx="161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幼圆" panose="02010509060101010101" pitchFamily="49" charset="-122"/>
              </a:rPr>
              <a:t>Studio 701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幼圆" panose="02010509060101010101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2CE01A-E5AA-42F0-AF18-AE105E1474C7}"/>
              </a:ext>
            </a:extLst>
          </p:cNvPr>
          <p:cNvGrpSpPr/>
          <p:nvPr/>
        </p:nvGrpSpPr>
        <p:grpSpPr>
          <a:xfrm>
            <a:off x="6543292" y="4276119"/>
            <a:ext cx="2067271" cy="378377"/>
            <a:chOff x="5062363" y="4307191"/>
            <a:chExt cx="2067271" cy="378377"/>
          </a:xfrm>
        </p:grpSpPr>
        <p:sp>
          <p:nvSpPr>
            <p:cNvPr id="23" name="PA_矩形 33">
              <a:extLst>
                <a:ext uri="{FF2B5EF4-FFF2-40B4-BE49-F238E27FC236}">
                  <a16:creationId xmlns:a16="http://schemas.microsoft.com/office/drawing/2014/main" id="{A52368BE-D419-4F2C-8814-4445D9B54A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V="1">
              <a:off x="5062363" y="4496024"/>
              <a:ext cx="2067271" cy="189544"/>
            </a:xfrm>
            <a:prstGeom prst="rect">
              <a:avLst/>
            </a:prstGeom>
            <a:solidFill>
              <a:srgbClr val="ED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文本框 29">
              <a:extLst>
                <a:ext uri="{FF2B5EF4-FFF2-40B4-BE49-F238E27FC236}">
                  <a16:creationId xmlns:a16="http://schemas.microsoft.com/office/drawing/2014/main" id="{F4CB4A24-C3FF-4661-A729-58AC8FCB6CE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5261868" y="4307191"/>
              <a:ext cx="1668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3F403E"/>
                  </a:solidFill>
                  <a:latin typeface="+mn-ea"/>
                </a:rPr>
                <a:t>Teacher</a:t>
              </a:r>
              <a:r>
                <a:rPr lang="zh-CN" altLang="en-US" dirty="0">
                  <a:solidFill>
                    <a:srgbClr val="3F403E"/>
                  </a:solidFill>
                  <a:latin typeface="+mn-ea"/>
                </a:rPr>
                <a:t>：王超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0D76E16-1515-4058-8B38-296C6ACCD8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0" b="100000" l="255" r="89796">
                        <a14:foregroundMark x1="11480" y1="34615" x2="11480" y2="34615"/>
                        <a14:foregroundMark x1="9439" y1="36813" x2="9439" y2="36813"/>
                        <a14:foregroundMark x1="9439" y1="39011" x2="9439" y2="39011"/>
                        <a14:foregroundMark x1="9949" y1="39286" x2="9949" y2="39286"/>
                        <a14:foregroundMark x1="7143" y1="41209" x2="7143" y2="41209"/>
                        <a14:foregroundMark x1="21429" y1="47253" x2="21429" y2="47253"/>
                        <a14:foregroundMark x1="58929" y1="70055" x2="58929" y2="70055"/>
                        <a14:foregroundMark x1="29337" y1="78571" x2="29337" y2="7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1123"/>
            <a:ext cx="1955607" cy="18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1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500">
        <p15:prstTrans prst="prestige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3" grpId="0" animBg="1"/>
      <p:bldP spid="28" grpId="0" animBg="1"/>
      <p:bldP spid="27" grpId="0" animBg="1"/>
      <p:bldP spid="2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4207256" y="275189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项目背景与介绍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688176"/>
            <a:ext cx="577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CFCFD"/>
                </a:solidFill>
                <a:latin typeface="+mn-ea"/>
              </a:rPr>
              <a:t>Project background and introduction</a:t>
            </a:r>
            <a:endParaRPr lang="zh-CN" altLang="en-US" sz="2400" dirty="0">
              <a:solidFill>
                <a:srgbClr val="FCFCFD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37791"/>
                </a:solidFill>
                <a:latin typeface="+mj-ea"/>
                <a:ea typeface="+mj-ea"/>
              </a:rPr>
              <a:t>PART 1</a:t>
            </a:r>
            <a:endParaRPr lang="zh-CN" altLang="en-US" sz="66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E0921-AF34-4798-8BE7-E50AF84C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9" y="1997682"/>
            <a:ext cx="2806014" cy="26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100">
        <p14:doors dir="vert"/>
      </p:transition>
    </mc:Choice>
    <mc:Fallback xmlns="">
      <p:transition spd="slow"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3987349-55BF-46FB-8E1A-FFB23233A5AE}"/>
              </a:ext>
            </a:extLst>
          </p:cNvPr>
          <p:cNvSpPr/>
          <p:nvPr/>
        </p:nvSpPr>
        <p:spPr>
          <a:xfrm>
            <a:off x="1277957" y="1094342"/>
            <a:ext cx="9636084" cy="4702366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C05087-E4A6-48E6-B56B-F86165A09EF2}"/>
              </a:ext>
            </a:extLst>
          </p:cNvPr>
          <p:cNvSpPr/>
          <p:nvPr/>
        </p:nvSpPr>
        <p:spPr>
          <a:xfrm>
            <a:off x="3742063" y="0"/>
            <a:ext cx="4707874" cy="6858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B39C57-17A5-4D83-BDB7-6FD2E59B75B7}"/>
              </a:ext>
            </a:extLst>
          </p:cNvPr>
          <p:cNvSpPr/>
          <p:nvPr/>
        </p:nvSpPr>
        <p:spPr>
          <a:xfrm>
            <a:off x="1836145" y="1652530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3AC7F9-DA48-4B2A-9626-169CA23F84C7}"/>
              </a:ext>
            </a:extLst>
          </p:cNvPr>
          <p:cNvSpPr txBox="1"/>
          <p:nvPr/>
        </p:nvSpPr>
        <p:spPr>
          <a:xfrm>
            <a:off x="2508173" y="3220587"/>
            <a:ext cx="71756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	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站是中国年轻世代高度聚集的文化社区和视频平台。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3F403E"/>
                </a:solidFill>
                <a:latin typeface="+mn-ea"/>
              </a:rPr>
              <a:t>拥有众多内容分区、内容品类和业务板块。它已然成为了多元化文化的载体。其强大的年轻活力的氛围，也是其他视频网站或论坛难以企及的。其中包含了大量极具挖掘和分析价值的数据。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B33C0-757D-43D3-BF40-E07B47E671CE}"/>
              </a:ext>
            </a:extLst>
          </p:cNvPr>
          <p:cNvSpPr txBox="1"/>
          <p:nvPr/>
        </p:nvSpPr>
        <p:spPr>
          <a:xfrm>
            <a:off x="5080335" y="19719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403E"/>
                </a:solidFill>
                <a:latin typeface="+mj-ea"/>
                <a:ea typeface="+mj-ea"/>
              </a:rPr>
              <a:t>项目简介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20416C1-7ECD-45C0-A7B0-7389506ACED8}"/>
              </a:ext>
            </a:extLst>
          </p:cNvPr>
          <p:cNvCxnSpPr>
            <a:cxnSpLocks/>
          </p:cNvCxnSpPr>
          <p:nvPr/>
        </p:nvCxnSpPr>
        <p:spPr>
          <a:xfrm flipH="1">
            <a:off x="4095991" y="3065336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2E73196-223C-4ABD-94F5-1D19C9EA7DEE}"/>
              </a:ext>
            </a:extLst>
          </p:cNvPr>
          <p:cNvSpPr txBox="1"/>
          <p:nvPr/>
        </p:nvSpPr>
        <p:spPr>
          <a:xfrm>
            <a:off x="5015765" y="2617750"/>
            <a:ext cx="216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Project Description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638138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07B8CB1-CDB3-42D7-9ED9-B29B57AD2E12}"/>
              </a:ext>
            </a:extLst>
          </p:cNvPr>
          <p:cNvSpPr/>
          <p:nvPr/>
        </p:nvSpPr>
        <p:spPr>
          <a:xfrm>
            <a:off x="0" y="0"/>
            <a:ext cx="7488464" cy="6858000"/>
          </a:xfrm>
          <a:custGeom>
            <a:avLst/>
            <a:gdLst>
              <a:gd name="connsiteX0" fmla="*/ 0 w 7488464"/>
              <a:gd name="connsiteY0" fmla="*/ 0 h 6858000"/>
              <a:gd name="connsiteX1" fmla="*/ 1392464 w 7488464"/>
              <a:gd name="connsiteY1" fmla="*/ 0 h 6858000"/>
              <a:gd name="connsiteX2" fmla="*/ 7488464 w 7488464"/>
              <a:gd name="connsiteY2" fmla="*/ 6858000 h 6858000"/>
              <a:gd name="connsiteX3" fmla="*/ 1392464 w 7488464"/>
              <a:gd name="connsiteY3" fmla="*/ 6858000 h 6858000"/>
              <a:gd name="connsiteX4" fmla="*/ 0 w 74884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464" h="6858000">
                <a:moveTo>
                  <a:pt x="0" y="0"/>
                </a:moveTo>
                <a:lnTo>
                  <a:pt x="1392464" y="0"/>
                </a:lnTo>
                <a:lnTo>
                  <a:pt x="7488464" y="6858000"/>
                </a:lnTo>
                <a:lnTo>
                  <a:pt x="1392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4491206-E1AD-494E-89D8-04A79BACB861}"/>
              </a:ext>
            </a:extLst>
          </p:cNvPr>
          <p:cNvSpPr txBox="1"/>
          <p:nvPr/>
        </p:nvSpPr>
        <p:spPr>
          <a:xfrm>
            <a:off x="688682" y="5739546"/>
            <a:ext cx="5045783" cy="1107996"/>
          </a:xfrm>
          <a:prstGeom prst="rect">
            <a:avLst/>
          </a:prstGeom>
          <a:solidFill>
            <a:srgbClr val="EDC7D2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rPr>
              <a:t>BiliBili</a:t>
            </a:r>
            <a:endParaRPr lang="zh-CN" altLang="en-US" sz="6600" b="1" dirty="0">
              <a:solidFill>
                <a:schemeClr val="bg1">
                  <a:alpha val="3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B4DE11-743B-480C-BDFE-7459969CE4B4}"/>
              </a:ext>
            </a:extLst>
          </p:cNvPr>
          <p:cNvSpPr/>
          <p:nvPr/>
        </p:nvSpPr>
        <p:spPr>
          <a:xfrm>
            <a:off x="1491282" y="1141496"/>
            <a:ext cx="9209436" cy="4589156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31072BE-40EB-4D17-AE92-8EDCFBC185F2}"/>
              </a:ext>
            </a:extLst>
          </p:cNvPr>
          <p:cNvSpPr/>
          <p:nvPr/>
        </p:nvSpPr>
        <p:spPr>
          <a:xfrm>
            <a:off x="6352780" y="1141496"/>
            <a:ext cx="468629" cy="4589156"/>
          </a:xfrm>
          <a:prstGeom prst="rect">
            <a:avLst/>
          </a:prstGeom>
          <a:solidFill>
            <a:srgbClr val="EDC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2B14FF-8427-4C57-A0AB-73846771093A}"/>
              </a:ext>
            </a:extLst>
          </p:cNvPr>
          <p:cNvSpPr txBox="1"/>
          <p:nvPr/>
        </p:nvSpPr>
        <p:spPr>
          <a:xfrm>
            <a:off x="1836989" y="134112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D37791"/>
                </a:solidFill>
                <a:latin typeface="+mj-ea"/>
                <a:ea typeface="+mj-ea"/>
              </a:rPr>
              <a:t>BiliBili</a:t>
            </a:r>
            <a:endParaRPr lang="zh-CN" altLang="en-US" sz="3600" b="1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4E9D23-94AC-45A2-B141-7F6AAD3199D9}"/>
              </a:ext>
            </a:extLst>
          </p:cNvPr>
          <p:cNvSpPr txBox="1"/>
          <p:nvPr/>
        </p:nvSpPr>
        <p:spPr>
          <a:xfrm>
            <a:off x="1825640" y="2707693"/>
            <a:ext cx="4505898" cy="10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3F403E"/>
                </a:solidFill>
                <a:latin typeface="+mn-ea"/>
              </a:rPr>
              <a:t>bilibili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是国内知名的视频弹幕网站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这里有最及时的动漫新番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最棒的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ACG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氛围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最有创意的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Up</a:t>
            </a:r>
            <a:r>
              <a:rPr lang="zh-CN" altLang="en-US" dirty="0">
                <a:solidFill>
                  <a:srgbClr val="3F403E"/>
                </a:solidFill>
                <a:latin typeface="+mn-ea"/>
              </a:rPr>
              <a:t>主。大家可以在这里找到许多欢乐。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3F68B-A9B5-410F-8145-1A585B939FB6}"/>
              </a:ext>
            </a:extLst>
          </p:cNvPr>
          <p:cNvSpPr txBox="1"/>
          <p:nvPr/>
        </p:nvSpPr>
        <p:spPr>
          <a:xfrm>
            <a:off x="1846882" y="1987451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F403E"/>
                </a:solidFill>
                <a:latin typeface="+mn-ea"/>
              </a:rPr>
              <a:t>Famous website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2967D57-2F74-496A-B52F-45BD944F5049}"/>
              </a:ext>
            </a:extLst>
          </p:cNvPr>
          <p:cNvCxnSpPr>
            <a:cxnSpLocks/>
          </p:cNvCxnSpPr>
          <p:nvPr/>
        </p:nvCxnSpPr>
        <p:spPr>
          <a:xfrm flipH="1">
            <a:off x="1930174" y="2554514"/>
            <a:ext cx="4165826" cy="0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756EEB6-E904-4C54-A907-B0084030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99400">
                        <a14:foregroundMark x1="32000" y1="50698" x2="32000" y2="50698"/>
                        <a14:foregroundMark x1="32400" y1="40000" x2="32400" y2="40000"/>
                        <a14:foregroundMark x1="29800" y1="40000" x2="29800" y2="40000"/>
                        <a14:foregroundMark x1="38400" y1="36977" x2="38400" y2="36977"/>
                        <a14:foregroundMark x1="44000" y1="36977" x2="44000" y2="36977"/>
                        <a14:foregroundMark x1="46600" y1="36977" x2="46600" y2="36977"/>
                        <a14:foregroundMark x1="45400" y1="50000" x2="45400" y2="50000"/>
                        <a14:foregroundMark x1="55600" y1="40000" x2="54600" y2="40000"/>
                        <a14:foregroundMark x1="74200" y1="37442" x2="74200" y2="37442"/>
                        <a14:foregroundMark x1="77200" y1="36977" x2="77200" y2="36977"/>
                        <a14:foregroundMark x1="76800" y1="47907" x2="76800" y2="47907"/>
                        <a14:foregroundMark x1="83800" y1="40465" x2="83800" y2="40465"/>
                        <a14:foregroundMark x1="90200" y1="40000" x2="90200" y2="40000"/>
                        <a14:foregroundMark x1="92400" y1="38372" x2="92400" y2="38372"/>
                        <a14:foregroundMark x1="91000" y1="46744" x2="91000" y2="46744"/>
                        <a14:foregroundMark x1="68400" y1="74419" x2="68400" y2="74419"/>
                        <a14:foregroundMark x1="70200" y1="74186" x2="70200" y2="74186"/>
                        <a14:foregroundMark x1="77000" y1="73953" x2="77000" y2="73953"/>
                        <a14:foregroundMark x1="83200" y1="73256" x2="83200" y2="73256"/>
                        <a14:foregroundMark x1="93600" y1="74651" x2="93600" y2="74651"/>
                        <a14:foregroundMark x1="90800" y1="74651" x2="90800" y2="74651"/>
                        <a14:foregroundMark x1="93000" y1="71860" x2="93000" y2="71860"/>
                        <a14:foregroundMark x1="92200" y1="71860" x2="92200" y2="71860"/>
                        <a14:foregroundMark x1="50000" y1="72791" x2="50000" y2="72791"/>
                        <a14:foregroundMark x1="47200" y1="70233" x2="47200" y2="70233"/>
                        <a14:foregroundMark x1="53200" y1="74186" x2="53200" y2="74186"/>
                        <a14:foregroundMark x1="45400" y1="71860" x2="45400" y2="71860"/>
                        <a14:foregroundMark x1="43200" y1="75349" x2="43200" y2="75349"/>
                        <a14:foregroundMark x1="39200" y1="76279" x2="39200" y2="76279"/>
                        <a14:foregroundMark x1="32000" y1="75349" x2="32000" y2="75349"/>
                        <a14:foregroundMark x1="28800" y1="73488" x2="28800" y2="73488"/>
                        <a14:foregroundMark x1="26200" y1="70465" x2="26200" y2="70465"/>
                        <a14:foregroundMark x1="24400" y1="71860" x2="24400" y2="71860"/>
                        <a14:foregroundMark x1="21400" y1="75814" x2="21400" y2="75814"/>
                        <a14:foregroundMark x1="17200" y1="76279" x2="17200" y2="76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92" y="1704422"/>
            <a:ext cx="4170406" cy="35865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2BC81E9-E479-4841-A0C0-8EDA9B9B38B6}"/>
              </a:ext>
            </a:extLst>
          </p:cNvPr>
          <p:cNvSpPr txBox="1"/>
          <p:nvPr/>
        </p:nvSpPr>
        <p:spPr>
          <a:xfrm>
            <a:off x="1825640" y="3886773"/>
            <a:ext cx="4505898" cy="17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3F403E"/>
                </a:solidFill>
                <a:latin typeface="+mn-ea"/>
              </a:rPr>
              <a:t>bilibili</a:t>
            </a:r>
            <a:r>
              <a:rPr lang="en-US" altLang="zh-CN" dirty="0">
                <a:solidFill>
                  <a:srgbClr val="3F403E"/>
                </a:solidFill>
                <a:latin typeface="+mn-ea"/>
              </a:rPr>
              <a:t> is a well-known video barrage website in China, where there is the most timely new animation, the best ACG atmosphere, and the most creative Up master. You can find a lot of joy here.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79CF833-4326-4D31-BE11-1AFF63E28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38" y="459799"/>
            <a:ext cx="1780392" cy="17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9" grpId="0" animBg="1"/>
      <p:bldP spid="4" grpId="0" animBg="1"/>
      <p:bldP spid="27" grpId="0" animBg="1"/>
      <p:bldP spid="11" grpId="0"/>
      <p:bldP spid="13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EDC7D2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3181339" y="2751891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项目开发方法及研究过程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2712325" y="3552110"/>
            <a:ext cx="676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CFCFD"/>
                </a:solidFill>
                <a:latin typeface="+mn-ea"/>
              </a:rPr>
              <a:t>Project development method and research process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37791"/>
                </a:solidFill>
                <a:latin typeface="+mj-ea"/>
                <a:ea typeface="+mj-ea"/>
              </a:rPr>
              <a:t>PART 2</a:t>
            </a:r>
            <a:endParaRPr lang="zh-CN" altLang="en-US" sz="6600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C7518B-6DBC-4ADD-AE56-A5883E9C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1" b="95719" l="6176" r="94118">
                        <a14:foregroundMark x1="14118" y1="27217" x2="14118" y2="27217"/>
                        <a14:foregroundMark x1="37059" y1="18654" x2="37059" y2="18654"/>
                        <a14:foregroundMark x1="62647" y1="15902" x2="62647" y2="15902"/>
                        <a14:foregroundMark x1="40294" y1="35168" x2="40294" y2="35168"/>
                        <a14:foregroundMark x1="37353" y1="48624" x2="37353" y2="48624"/>
                        <a14:foregroundMark x1="61471" y1="46789" x2="61471" y2="46789"/>
                        <a14:foregroundMark x1="60000" y1="62691" x2="60000" y2="62691"/>
                        <a14:foregroundMark x1="87941" y1="62691" x2="87941" y2="62691"/>
                        <a14:foregroundMark x1="80294" y1="87156" x2="80294" y2="87156"/>
                        <a14:foregroundMark x1="75294" y1="91131" x2="75294" y2="91131"/>
                        <a14:foregroundMark x1="27353" y1="92355" x2="27353" y2="92355"/>
                        <a14:foregroundMark x1="25000" y1="90214" x2="25000" y2="90214"/>
                        <a14:foregroundMark x1="69706" y1="7645" x2="69706" y2="7645"/>
                        <a14:backgroundMark x1="26471" y1="87156" x2="26471" y2="87156"/>
                        <a14:backgroundMark x1="75588" y1="87462" x2="75588" y2="87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9" y="1997682"/>
            <a:ext cx="2806014" cy="26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100">
        <p14:doors dir="vert"/>
      </p:transition>
    </mc:Choice>
    <mc:Fallback xmlns="">
      <p:transition spd="slow" advTm="5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矩形 43">
            <a:extLst>
              <a:ext uri="{FF2B5EF4-FFF2-40B4-BE49-F238E27FC236}">
                <a16:creationId xmlns:a16="http://schemas.microsoft.com/office/drawing/2014/main" id="{AC32E1B6-A523-44DA-8504-7DE15EAAF2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-710924" y="736599"/>
            <a:ext cx="13626824" cy="2685287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矩形 73">
            <a:extLst>
              <a:ext uri="{FF2B5EF4-FFF2-40B4-BE49-F238E27FC236}">
                <a16:creationId xmlns:a16="http://schemas.microsoft.com/office/drawing/2014/main" id="{7C3B481E-0632-4478-A36A-126983A155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4248324"/>
            <a:ext cx="12192000" cy="1692770"/>
          </a:xfrm>
          <a:prstGeom prst="rect">
            <a:avLst/>
          </a:prstGeom>
          <a:solidFill>
            <a:srgbClr val="EDC7D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B16530-57F6-4AC6-9CBC-1278AB5FE135}"/>
              </a:ext>
            </a:extLst>
          </p:cNvPr>
          <p:cNvSpPr txBox="1"/>
          <p:nvPr/>
        </p:nvSpPr>
        <p:spPr>
          <a:xfrm>
            <a:off x="2990239" y="414887"/>
            <a:ext cx="6211522" cy="646331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D37791"/>
                </a:solidFill>
                <a:latin typeface="+mj-ea"/>
                <a:ea typeface="+mj-ea"/>
              </a:rPr>
              <a:t> THE PROJECT STEPS</a:t>
            </a:r>
            <a:endParaRPr lang="zh-CN" altLang="en-US" sz="3600" b="1" dirty="0">
              <a:solidFill>
                <a:srgbClr val="D37791"/>
              </a:solidFill>
              <a:latin typeface="+mj-ea"/>
              <a:ea typeface="+mj-ea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01BF2A-72F6-430B-91AD-717F6C3A015B}"/>
              </a:ext>
            </a:extLst>
          </p:cNvPr>
          <p:cNvGrpSpPr/>
          <p:nvPr/>
        </p:nvGrpSpPr>
        <p:grpSpPr>
          <a:xfrm>
            <a:off x="6630888" y="1412883"/>
            <a:ext cx="1781257" cy="1541684"/>
            <a:chOff x="6637564" y="2373689"/>
            <a:chExt cx="1781257" cy="15416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0DAB08-4DE0-4252-9A37-BA7A98BE2949}"/>
                </a:ext>
              </a:extLst>
            </p:cNvPr>
            <p:cNvSpPr txBox="1"/>
            <p:nvPr/>
          </p:nvSpPr>
          <p:spPr>
            <a:xfrm>
              <a:off x="6637564" y="2942628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F403E"/>
                  </a:solidFill>
                  <a:latin typeface="+mj-ea"/>
                  <a:ea typeface="+mj-ea"/>
                </a:rPr>
                <a:t>2020.05.07</a:t>
              </a:r>
              <a:endParaRPr lang="zh-CN" altLang="en-US" sz="2400" dirty="0">
                <a:solidFill>
                  <a:srgbClr val="3F403E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094839A-7E56-4B7B-BF4D-50CA31AF8C82}"/>
                </a:ext>
              </a:extLst>
            </p:cNvPr>
            <p:cNvSpPr txBox="1"/>
            <p:nvPr/>
          </p:nvSpPr>
          <p:spPr>
            <a:xfrm>
              <a:off x="6745862" y="3453708"/>
              <a:ext cx="1564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+mn-ea"/>
                </a:rPr>
                <a:t>Third step</a:t>
              </a:r>
              <a:endParaRPr lang="zh-CN" alt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3" name="Freeform 95">
              <a:extLst>
                <a:ext uri="{FF2B5EF4-FFF2-40B4-BE49-F238E27FC236}">
                  <a16:creationId xmlns:a16="http://schemas.microsoft.com/office/drawing/2014/main" id="{AA4A83E2-6A08-45F4-915B-28003F0E9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5779" y="2373689"/>
              <a:ext cx="514350" cy="509588"/>
            </a:xfrm>
            <a:custGeom>
              <a:avLst/>
              <a:gdLst>
                <a:gd name="T0" fmla="*/ 1495 w 1495"/>
                <a:gd name="T1" fmla="*/ 748 h 1482"/>
                <a:gd name="T2" fmla="*/ 1276 w 1495"/>
                <a:gd name="T3" fmla="*/ 219 h 1482"/>
                <a:gd name="T4" fmla="*/ 748 w 1495"/>
                <a:gd name="T5" fmla="*/ 0 h 1482"/>
                <a:gd name="T6" fmla="*/ 219 w 1495"/>
                <a:gd name="T7" fmla="*/ 219 h 1482"/>
                <a:gd name="T8" fmla="*/ 0 w 1495"/>
                <a:gd name="T9" fmla="*/ 748 h 1482"/>
                <a:gd name="T10" fmla="*/ 0 w 1495"/>
                <a:gd name="T11" fmla="*/ 1101 h 1482"/>
                <a:gd name="T12" fmla="*/ 363 w 1495"/>
                <a:gd name="T13" fmla="*/ 1464 h 1482"/>
                <a:gd name="T14" fmla="*/ 406 w 1495"/>
                <a:gd name="T15" fmla="*/ 1421 h 1482"/>
                <a:gd name="T16" fmla="*/ 406 w 1495"/>
                <a:gd name="T17" fmla="*/ 782 h 1482"/>
                <a:gd name="T18" fmla="*/ 363 w 1495"/>
                <a:gd name="T19" fmla="*/ 739 h 1482"/>
                <a:gd name="T20" fmla="*/ 86 w 1495"/>
                <a:gd name="T21" fmla="*/ 867 h 1482"/>
                <a:gd name="T22" fmla="*/ 86 w 1495"/>
                <a:gd name="T23" fmla="*/ 748 h 1482"/>
                <a:gd name="T24" fmla="*/ 748 w 1495"/>
                <a:gd name="T25" fmla="*/ 86 h 1482"/>
                <a:gd name="T26" fmla="*/ 1409 w 1495"/>
                <a:gd name="T27" fmla="*/ 748 h 1482"/>
                <a:gd name="T28" fmla="*/ 1410 w 1495"/>
                <a:gd name="T29" fmla="*/ 756 h 1482"/>
                <a:gd name="T30" fmla="*/ 1409 w 1495"/>
                <a:gd name="T31" fmla="*/ 765 h 1482"/>
                <a:gd name="T32" fmla="*/ 1409 w 1495"/>
                <a:gd name="T33" fmla="*/ 884 h 1482"/>
                <a:gd name="T34" fmla="*/ 1132 w 1495"/>
                <a:gd name="T35" fmla="*/ 756 h 1482"/>
                <a:gd name="T36" fmla="*/ 1089 w 1495"/>
                <a:gd name="T37" fmla="*/ 799 h 1482"/>
                <a:gd name="T38" fmla="*/ 1089 w 1495"/>
                <a:gd name="T39" fmla="*/ 1438 h 1482"/>
                <a:gd name="T40" fmla="*/ 1132 w 1495"/>
                <a:gd name="T41" fmla="*/ 1482 h 1482"/>
                <a:gd name="T42" fmla="*/ 1495 w 1495"/>
                <a:gd name="T43" fmla="*/ 1119 h 1482"/>
                <a:gd name="T44" fmla="*/ 1495 w 1495"/>
                <a:gd name="T45" fmla="*/ 765 h 1482"/>
                <a:gd name="T46" fmla="*/ 1494 w 1495"/>
                <a:gd name="T47" fmla="*/ 756 h 1482"/>
                <a:gd name="T48" fmla="*/ 1495 w 1495"/>
                <a:gd name="T49" fmla="*/ 748 h 1482"/>
                <a:gd name="T50" fmla="*/ 319 w 1495"/>
                <a:gd name="T51" fmla="*/ 828 h 1482"/>
                <a:gd name="T52" fmla="*/ 319 w 1495"/>
                <a:gd name="T53" fmla="*/ 1374 h 1482"/>
                <a:gd name="T54" fmla="*/ 86 w 1495"/>
                <a:gd name="T55" fmla="*/ 1101 h 1482"/>
                <a:gd name="T56" fmla="*/ 319 w 1495"/>
                <a:gd name="T57" fmla="*/ 828 h 1482"/>
                <a:gd name="T58" fmla="*/ 1176 w 1495"/>
                <a:gd name="T59" fmla="*/ 1392 h 1482"/>
                <a:gd name="T60" fmla="*/ 1176 w 1495"/>
                <a:gd name="T61" fmla="*/ 846 h 1482"/>
                <a:gd name="T62" fmla="*/ 1409 w 1495"/>
                <a:gd name="T63" fmla="*/ 1119 h 1482"/>
                <a:gd name="T64" fmla="*/ 1176 w 1495"/>
                <a:gd name="T65" fmla="*/ 1392 h 1482"/>
                <a:gd name="T66" fmla="*/ 1176 w 1495"/>
                <a:gd name="T67" fmla="*/ 1392 h 1482"/>
                <a:gd name="T68" fmla="*/ 1176 w 1495"/>
                <a:gd name="T69" fmla="*/ 1392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5" h="1482">
                  <a:moveTo>
                    <a:pt x="1495" y="748"/>
                  </a:moveTo>
                  <a:cubicBezTo>
                    <a:pt x="1495" y="548"/>
                    <a:pt x="1417" y="360"/>
                    <a:pt x="1276" y="219"/>
                  </a:cubicBezTo>
                  <a:cubicBezTo>
                    <a:pt x="1135" y="78"/>
                    <a:pt x="947" y="0"/>
                    <a:pt x="748" y="0"/>
                  </a:cubicBezTo>
                  <a:cubicBezTo>
                    <a:pt x="548" y="0"/>
                    <a:pt x="360" y="78"/>
                    <a:pt x="219" y="219"/>
                  </a:cubicBezTo>
                  <a:cubicBezTo>
                    <a:pt x="78" y="360"/>
                    <a:pt x="0" y="548"/>
                    <a:pt x="0" y="748"/>
                  </a:cubicBezTo>
                  <a:cubicBezTo>
                    <a:pt x="0" y="1101"/>
                    <a:pt x="0" y="1101"/>
                    <a:pt x="0" y="1101"/>
                  </a:cubicBezTo>
                  <a:cubicBezTo>
                    <a:pt x="0" y="1301"/>
                    <a:pt x="163" y="1464"/>
                    <a:pt x="363" y="1464"/>
                  </a:cubicBezTo>
                  <a:cubicBezTo>
                    <a:pt x="387" y="1464"/>
                    <a:pt x="406" y="1445"/>
                    <a:pt x="406" y="1421"/>
                  </a:cubicBezTo>
                  <a:cubicBezTo>
                    <a:pt x="406" y="782"/>
                    <a:pt x="406" y="782"/>
                    <a:pt x="406" y="782"/>
                  </a:cubicBezTo>
                  <a:cubicBezTo>
                    <a:pt x="406" y="758"/>
                    <a:pt x="387" y="739"/>
                    <a:pt x="363" y="739"/>
                  </a:cubicBezTo>
                  <a:cubicBezTo>
                    <a:pt x="252" y="739"/>
                    <a:pt x="153" y="788"/>
                    <a:pt x="86" y="867"/>
                  </a:cubicBezTo>
                  <a:cubicBezTo>
                    <a:pt x="86" y="748"/>
                    <a:pt x="86" y="748"/>
                    <a:pt x="86" y="748"/>
                  </a:cubicBezTo>
                  <a:cubicBezTo>
                    <a:pt x="86" y="383"/>
                    <a:pt x="383" y="86"/>
                    <a:pt x="748" y="86"/>
                  </a:cubicBezTo>
                  <a:cubicBezTo>
                    <a:pt x="1112" y="86"/>
                    <a:pt x="1409" y="383"/>
                    <a:pt x="1409" y="748"/>
                  </a:cubicBezTo>
                  <a:cubicBezTo>
                    <a:pt x="1409" y="750"/>
                    <a:pt x="1409" y="753"/>
                    <a:pt x="1410" y="756"/>
                  </a:cubicBezTo>
                  <a:cubicBezTo>
                    <a:pt x="1409" y="759"/>
                    <a:pt x="1409" y="762"/>
                    <a:pt x="1409" y="765"/>
                  </a:cubicBezTo>
                  <a:cubicBezTo>
                    <a:pt x="1409" y="884"/>
                    <a:pt x="1409" y="884"/>
                    <a:pt x="1409" y="884"/>
                  </a:cubicBezTo>
                  <a:cubicBezTo>
                    <a:pt x="1342" y="806"/>
                    <a:pt x="1243" y="756"/>
                    <a:pt x="1132" y="756"/>
                  </a:cubicBezTo>
                  <a:cubicBezTo>
                    <a:pt x="1108" y="756"/>
                    <a:pt x="1089" y="775"/>
                    <a:pt x="1089" y="799"/>
                  </a:cubicBezTo>
                  <a:cubicBezTo>
                    <a:pt x="1089" y="1438"/>
                    <a:pt x="1089" y="1438"/>
                    <a:pt x="1089" y="1438"/>
                  </a:cubicBezTo>
                  <a:cubicBezTo>
                    <a:pt x="1089" y="1462"/>
                    <a:pt x="1108" y="1482"/>
                    <a:pt x="1132" y="1482"/>
                  </a:cubicBezTo>
                  <a:cubicBezTo>
                    <a:pt x="1332" y="1482"/>
                    <a:pt x="1495" y="1319"/>
                    <a:pt x="1495" y="1119"/>
                  </a:cubicBezTo>
                  <a:cubicBezTo>
                    <a:pt x="1495" y="765"/>
                    <a:pt x="1495" y="765"/>
                    <a:pt x="1495" y="765"/>
                  </a:cubicBezTo>
                  <a:cubicBezTo>
                    <a:pt x="1495" y="762"/>
                    <a:pt x="1495" y="759"/>
                    <a:pt x="1494" y="756"/>
                  </a:cubicBezTo>
                  <a:cubicBezTo>
                    <a:pt x="1495" y="753"/>
                    <a:pt x="1495" y="750"/>
                    <a:pt x="1495" y="748"/>
                  </a:cubicBezTo>
                  <a:close/>
                  <a:moveTo>
                    <a:pt x="319" y="828"/>
                  </a:moveTo>
                  <a:cubicBezTo>
                    <a:pt x="319" y="1374"/>
                    <a:pt x="319" y="1374"/>
                    <a:pt x="319" y="1374"/>
                  </a:cubicBezTo>
                  <a:cubicBezTo>
                    <a:pt x="188" y="1354"/>
                    <a:pt x="86" y="1239"/>
                    <a:pt x="86" y="1101"/>
                  </a:cubicBezTo>
                  <a:cubicBezTo>
                    <a:pt x="86" y="964"/>
                    <a:pt x="188" y="849"/>
                    <a:pt x="319" y="828"/>
                  </a:cubicBezTo>
                  <a:close/>
                  <a:moveTo>
                    <a:pt x="1176" y="1392"/>
                  </a:moveTo>
                  <a:cubicBezTo>
                    <a:pt x="1176" y="846"/>
                    <a:pt x="1176" y="846"/>
                    <a:pt x="1176" y="846"/>
                  </a:cubicBezTo>
                  <a:cubicBezTo>
                    <a:pt x="1308" y="867"/>
                    <a:pt x="1409" y="981"/>
                    <a:pt x="1409" y="1119"/>
                  </a:cubicBezTo>
                  <a:cubicBezTo>
                    <a:pt x="1409" y="1257"/>
                    <a:pt x="1308" y="1371"/>
                    <a:pt x="1176" y="1392"/>
                  </a:cubicBezTo>
                  <a:close/>
                  <a:moveTo>
                    <a:pt x="1176" y="1392"/>
                  </a:moveTo>
                  <a:cubicBezTo>
                    <a:pt x="1176" y="1392"/>
                    <a:pt x="1176" y="1392"/>
                    <a:pt x="1176" y="1392"/>
                  </a:cubicBezTo>
                </a:path>
              </a:pathLst>
            </a:custGeom>
            <a:solidFill>
              <a:srgbClr val="EDC7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104214C-7D59-4AF4-8F2C-3BDE70E58FAC}"/>
              </a:ext>
            </a:extLst>
          </p:cNvPr>
          <p:cNvGrpSpPr/>
          <p:nvPr/>
        </p:nvGrpSpPr>
        <p:grpSpPr>
          <a:xfrm>
            <a:off x="9530979" y="1365740"/>
            <a:ext cx="1781257" cy="1551087"/>
            <a:chOff x="9501950" y="2364286"/>
            <a:chExt cx="1781257" cy="155108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1473E0A-CEC1-4EDA-981F-AE5077E04B61}"/>
                </a:ext>
              </a:extLst>
            </p:cNvPr>
            <p:cNvSpPr txBox="1"/>
            <p:nvPr/>
          </p:nvSpPr>
          <p:spPr>
            <a:xfrm>
              <a:off x="9501950" y="2942628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F403E"/>
                  </a:solidFill>
                  <a:latin typeface="+mj-ea"/>
                  <a:ea typeface="+mj-ea"/>
                </a:rPr>
                <a:t>2020.05.08</a:t>
              </a:r>
              <a:endParaRPr lang="zh-CN" altLang="en-US" sz="2400" dirty="0">
                <a:solidFill>
                  <a:srgbClr val="3F403E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2183F0A-6475-4766-9530-95991C544346}"/>
                </a:ext>
              </a:extLst>
            </p:cNvPr>
            <p:cNvSpPr txBox="1"/>
            <p:nvPr/>
          </p:nvSpPr>
          <p:spPr>
            <a:xfrm>
              <a:off x="9503488" y="3453708"/>
              <a:ext cx="1778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+mn-ea"/>
                </a:rPr>
                <a:t>Fourth step</a:t>
              </a:r>
              <a:endParaRPr lang="zh-CN" alt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4" name="Freeform 146">
              <a:extLst>
                <a:ext uri="{FF2B5EF4-FFF2-40B4-BE49-F238E27FC236}">
                  <a16:creationId xmlns:a16="http://schemas.microsoft.com/office/drawing/2014/main" id="{5F20F25F-46CF-4425-AC3A-1B996D978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815" y="2364286"/>
              <a:ext cx="517525" cy="517526"/>
            </a:xfrm>
            <a:custGeom>
              <a:avLst/>
              <a:gdLst>
                <a:gd name="T0" fmla="*/ 1489 w 1505"/>
                <a:gd name="T1" fmla="*/ 16 h 1504"/>
                <a:gd name="T2" fmla="*/ 1441 w 1505"/>
                <a:gd name="T3" fmla="*/ 7 h 1504"/>
                <a:gd name="T4" fmla="*/ 27 w 1505"/>
                <a:gd name="T5" fmla="*/ 627 h 1504"/>
                <a:gd name="T6" fmla="*/ 1 w 1505"/>
                <a:gd name="T7" fmla="*/ 664 h 1504"/>
                <a:gd name="T8" fmla="*/ 23 w 1505"/>
                <a:gd name="T9" fmla="*/ 704 h 1504"/>
                <a:gd name="T10" fmla="*/ 516 w 1505"/>
                <a:gd name="T11" fmla="*/ 984 h 1504"/>
                <a:gd name="T12" fmla="*/ 809 w 1505"/>
                <a:gd name="T13" fmla="*/ 1482 h 1504"/>
                <a:gd name="T14" fmla="*/ 846 w 1505"/>
                <a:gd name="T15" fmla="*/ 1504 h 1504"/>
                <a:gd name="T16" fmla="*/ 848 w 1505"/>
                <a:gd name="T17" fmla="*/ 1504 h 1504"/>
                <a:gd name="T18" fmla="*/ 886 w 1505"/>
                <a:gd name="T19" fmla="*/ 1478 h 1504"/>
                <a:gd name="T20" fmla="*/ 1498 w 1505"/>
                <a:gd name="T21" fmla="*/ 64 h 1504"/>
                <a:gd name="T22" fmla="*/ 1489 w 1505"/>
                <a:gd name="T23" fmla="*/ 16 h 1504"/>
                <a:gd name="T24" fmla="*/ 1264 w 1505"/>
                <a:gd name="T25" fmla="*/ 179 h 1504"/>
                <a:gd name="T26" fmla="*/ 540 w 1505"/>
                <a:gd name="T27" fmla="*/ 898 h 1504"/>
                <a:gd name="T28" fmla="*/ 141 w 1505"/>
                <a:gd name="T29" fmla="*/ 672 h 1504"/>
                <a:gd name="T30" fmla="*/ 1264 w 1505"/>
                <a:gd name="T31" fmla="*/ 179 h 1504"/>
                <a:gd name="T32" fmla="*/ 840 w 1505"/>
                <a:gd name="T33" fmla="*/ 1365 h 1504"/>
                <a:gd name="T34" fmla="*/ 602 w 1505"/>
                <a:gd name="T35" fmla="*/ 959 h 1504"/>
                <a:gd name="T36" fmla="*/ 1330 w 1505"/>
                <a:gd name="T37" fmla="*/ 236 h 1504"/>
                <a:gd name="T38" fmla="*/ 840 w 1505"/>
                <a:gd name="T39" fmla="*/ 1365 h 1504"/>
                <a:gd name="T40" fmla="*/ 840 w 1505"/>
                <a:gd name="T41" fmla="*/ 1365 h 1504"/>
                <a:gd name="T42" fmla="*/ 840 w 1505"/>
                <a:gd name="T43" fmla="*/ 1365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5" h="1504">
                  <a:moveTo>
                    <a:pt x="1489" y="16"/>
                  </a:moveTo>
                  <a:cubicBezTo>
                    <a:pt x="1477" y="4"/>
                    <a:pt x="1457" y="0"/>
                    <a:pt x="1441" y="7"/>
                  </a:cubicBezTo>
                  <a:cubicBezTo>
                    <a:pt x="27" y="627"/>
                    <a:pt x="27" y="627"/>
                    <a:pt x="27" y="627"/>
                  </a:cubicBezTo>
                  <a:cubicBezTo>
                    <a:pt x="12" y="634"/>
                    <a:pt x="2" y="648"/>
                    <a:pt x="1" y="664"/>
                  </a:cubicBezTo>
                  <a:cubicBezTo>
                    <a:pt x="0" y="681"/>
                    <a:pt x="9" y="696"/>
                    <a:pt x="23" y="704"/>
                  </a:cubicBezTo>
                  <a:cubicBezTo>
                    <a:pt x="516" y="984"/>
                    <a:pt x="516" y="984"/>
                    <a:pt x="516" y="984"/>
                  </a:cubicBezTo>
                  <a:cubicBezTo>
                    <a:pt x="809" y="1482"/>
                    <a:pt x="809" y="1482"/>
                    <a:pt x="809" y="1482"/>
                  </a:cubicBezTo>
                  <a:cubicBezTo>
                    <a:pt x="816" y="1495"/>
                    <a:pt x="831" y="1504"/>
                    <a:pt x="846" y="1504"/>
                  </a:cubicBezTo>
                  <a:cubicBezTo>
                    <a:pt x="848" y="1504"/>
                    <a:pt x="848" y="1504"/>
                    <a:pt x="848" y="1504"/>
                  </a:cubicBezTo>
                  <a:cubicBezTo>
                    <a:pt x="865" y="1503"/>
                    <a:pt x="879" y="1493"/>
                    <a:pt x="886" y="1478"/>
                  </a:cubicBezTo>
                  <a:cubicBezTo>
                    <a:pt x="1498" y="64"/>
                    <a:pt x="1498" y="64"/>
                    <a:pt x="1498" y="64"/>
                  </a:cubicBezTo>
                  <a:cubicBezTo>
                    <a:pt x="1505" y="48"/>
                    <a:pt x="1502" y="29"/>
                    <a:pt x="1489" y="16"/>
                  </a:cubicBezTo>
                  <a:close/>
                  <a:moveTo>
                    <a:pt x="1264" y="179"/>
                  </a:moveTo>
                  <a:cubicBezTo>
                    <a:pt x="540" y="898"/>
                    <a:pt x="540" y="898"/>
                    <a:pt x="540" y="898"/>
                  </a:cubicBezTo>
                  <a:cubicBezTo>
                    <a:pt x="141" y="672"/>
                    <a:pt x="141" y="672"/>
                    <a:pt x="141" y="672"/>
                  </a:cubicBezTo>
                  <a:lnTo>
                    <a:pt x="1264" y="179"/>
                  </a:lnTo>
                  <a:close/>
                  <a:moveTo>
                    <a:pt x="840" y="1365"/>
                  </a:moveTo>
                  <a:cubicBezTo>
                    <a:pt x="602" y="959"/>
                    <a:pt x="602" y="959"/>
                    <a:pt x="602" y="959"/>
                  </a:cubicBezTo>
                  <a:cubicBezTo>
                    <a:pt x="1330" y="236"/>
                    <a:pt x="1330" y="236"/>
                    <a:pt x="1330" y="236"/>
                  </a:cubicBezTo>
                  <a:lnTo>
                    <a:pt x="840" y="1365"/>
                  </a:lnTo>
                  <a:close/>
                  <a:moveTo>
                    <a:pt x="840" y="1365"/>
                  </a:moveTo>
                  <a:cubicBezTo>
                    <a:pt x="840" y="1365"/>
                    <a:pt x="840" y="1365"/>
                    <a:pt x="840" y="1365"/>
                  </a:cubicBezTo>
                </a:path>
              </a:pathLst>
            </a:custGeom>
            <a:solidFill>
              <a:srgbClr val="EDC7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A7F63E1-4BDA-480C-991B-0BF9AC828D7B}"/>
              </a:ext>
            </a:extLst>
          </p:cNvPr>
          <p:cNvGrpSpPr/>
          <p:nvPr/>
        </p:nvGrpSpPr>
        <p:grpSpPr>
          <a:xfrm>
            <a:off x="3799386" y="1482855"/>
            <a:ext cx="1890262" cy="1471712"/>
            <a:chOff x="3694947" y="2443661"/>
            <a:chExt cx="1890262" cy="147171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0D525D-848A-409D-99E7-8980F8DA5E68}"/>
                </a:ext>
              </a:extLst>
            </p:cNvPr>
            <p:cNvSpPr txBox="1"/>
            <p:nvPr/>
          </p:nvSpPr>
          <p:spPr>
            <a:xfrm>
              <a:off x="3773178" y="2942628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F403E"/>
                  </a:solidFill>
                  <a:latin typeface="+mj-ea"/>
                  <a:ea typeface="+mj-ea"/>
                </a:rPr>
                <a:t>2020.05.06</a:t>
              </a:r>
              <a:endParaRPr lang="zh-CN" altLang="en-US" sz="2400" dirty="0">
                <a:solidFill>
                  <a:srgbClr val="3F403E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4203823-CA08-4D99-82AE-124949B333BC}"/>
                </a:ext>
              </a:extLst>
            </p:cNvPr>
            <p:cNvSpPr txBox="1"/>
            <p:nvPr/>
          </p:nvSpPr>
          <p:spPr>
            <a:xfrm>
              <a:off x="3694947" y="3453708"/>
              <a:ext cx="1890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+mn-ea"/>
                </a:rPr>
                <a:t>Second step</a:t>
              </a:r>
              <a:endParaRPr lang="zh-CN" alt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155">
              <a:extLst>
                <a:ext uri="{FF2B5EF4-FFF2-40B4-BE49-F238E27FC236}">
                  <a16:creationId xmlns:a16="http://schemas.microsoft.com/office/drawing/2014/main" id="{3B4CA88A-BB06-4CA0-9139-40FF802B06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95518" y="2443661"/>
              <a:ext cx="536575" cy="444500"/>
              <a:chOff x="2702" y="2322"/>
              <a:chExt cx="338" cy="280"/>
            </a:xfrm>
            <a:solidFill>
              <a:srgbClr val="F9B359"/>
            </a:solidFill>
          </p:grpSpPr>
          <p:sp>
            <p:nvSpPr>
              <p:cNvPr id="16" name="Freeform 156">
                <a:extLst>
                  <a:ext uri="{FF2B5EF4-FFF2-40B4-BE49-F238E27FC236}">
                    <a16:creationId xmlns:a16="http://schemas.microsoft.com/office/drawing/2014/main" id="{1E89F26B-2C0F-4B85-8E14-EC91835C5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" y="2322"/>
                <a:ext cx="338" cy="275"/>
              </a:xfrm>
              <a:custGeom>
                <a:avLst/>
                <a:gdLst>
                  <a:gd name="T0" fmla="*/ 1538 w 1561"/>
                  <a:gd name="T1" fmla="*/ 352 h 1268"/>
                  <a:gd name="T2" fmla="*/ 1132 w 1561"/>
                  <a:gd name="T3" fmla="*/ 223 h 1268"/>
                  <a:gd name="T4" fmla="*/ 1122 w 1561"/>
                  <a:gd name="T5" fmla="*/ 182 h 1268"/>
                  <a:gd name="T6" fmla="*/ 892 w 1561"/>
                  <a:gd name="T7" fmla="*/ 0 h 1268"/>
                  <a:gd name="T8" fmla="*/ 668 w 1561"/>
                  <a:gd name="T9" fmla="*/ 0 h 1268"/>
                  <a:gd name="T10" fmla="*/ 438 w 1561"/>
                  <a:gd name="T11" fmla="*/ 182 h 1268"/>
                  <a:gd name="T12" fmla="*/ 429 w 1561"/>
                  <a:gd name="T13" fmla="*/ 223 h 1268"/>
                  <a:gd name="T14" fmla="*/ 23 w 1561"/>
                  <a:gd name="T15" fmla="*/ 352 h 1268"/>
                  <a:gd name="T16" fmla="*/ 0 w 1561"/>
                  <a:gd name="T17" fmla="*/ 390 h 1268"/>
                  <a:gd name="T18" fmla="*/ 0 w 1561"/>
                  <a:gd name="T19" fmla="*/ 899 h 1268"/>
                  <a:gd name="T20" fmla="*/ 370 w 1561"/>
                  <a:gd name="T21" fmla="*/ 1268 h 1268"/>
                  <a:gd name="T22" fmla="*/ 413 w 1561"/>
                  <a:gd name="T23" fmla="*/ 1225 h 1268"/>
                  <a:gd name="T24" fmla="*/ 370 w 1561"/>
                  <a:gd name="T25" fmla="*/ 1182 h 1268"/>
                  <a:gd name="T26" fmla="*/ 86 w 1561"/>
                  <a:gd name="T27" fmla="*/ 899 h 1268"/>
                  <a:gd name="T28" fmla="*/ 86 w 1561"/>
                  <a:gd name="T29" fmla="*/ 417 h 1268"/>
                  <a:gd name="T30" fmla="*/ 472 w 1561"/>
                  <a:gd name="T31" fmla="*/ 303 h 1268"/>
                  <a:gd name="T32" fmla="*/ 507 w 1561"/>
                  <a:gd name="T33" fmla="*/ 271 h 1268"/>
                  <a:gd name="T34" fmla="*/ 523 w 1561"/>
                  <a:gd name="T35" fmla="*/ 202 h 1268"/>
                  <a:gd name="T36" fmla="*/ 668 w 1561"/>
                  <a:gd name="T37" fmla="*/ 86 h 1268"/>
                  <a:gd name="T38" fmla="*/ 892 w 1561"/>
                  <a:gd name="T39" fmla="*/ 86 h 1268"/>
                  <a:gd name="T40" fmla="*/ 1038 w 1561"/>
                  <a:gd name="T41" fmla="*/ 202 h 1268"/>
                  <a:gd name="T42" fmla="*/ 1054 w 1561"/>
                  <a:gd name="T43" fmla="*/ 271 h 1268"/>
                  <a:gd name="T44" fmla="*/ 1089 w 1561"/>
                  <a:gd name="T45" fmla="*/ 303 h 1268"/>
                  <a:gd name="T46" fmla="*/ 1474 w 1561"/>
                  <a:gd name="T47" fmla="*/ 417 h 1268"/>
                  <a:gd name="T48" fmla="*/ 1474 w 1561"/>
                  <a:gd name="T49" fmla="*/ 899 h 1268"/>
                  <a:gd name="T50" fmla="*/ 1191 w 1561"/>
                  <a:gd name="T51" fmla="*/ 1182 h 1268"/>
                  <a:gd name="T52" fmla="*/ 1148 w 1561"/>
                  <a:gd name="T53" fmla="*/ 1225 h 1268"/>
                  <a:gd name="T54" fmla="*/ 1191 w 1561"/>
                  <a:gd name="T55" fmla="*/ 1268 h 1268"/>
                  <a:gd name="T56" fmla="*/ 1561 w 1561"/>
                  <a:gd name="T57" fmla="*/ 899 h 1268"/>
                  <a:gd name="T58" fmla="*/ 1561 w 1561"/>
                  <a:gd name="T59" fmla="*/ 390 h 1268"/>
                  <a:gd name="T60" fmla="*/ 1538 w 1561"/>
                  <a:gd name="T61" fmla="*/ 352 h 1268"/>
                  <a:gd name="T62" fmla="*/ 1538 w 1561"/>
                  <a:gd name="T63" fmla="*/ 352 h 1268"/>
                  <a:gd name="T64" fmla="*/ 1538 w 1561"/>
                  <a:gd name="T65" fmla="*/ 352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1" h="1268">
                    <a:moveTo>
                      <a:pt x="1538" y="352"/>
                    </a:moveTo>
                    <a:cubicBezTo>
                      <a:pt x="1531" y="348"/>
                      <a:pt x="1381" y="270"/>
                      <a:pt x="1132" y="223"/>
                    </a:cubicBezTo>
                    <a:cubicBezTo>
                      <a:pt x="1122" y="182"/>
                      <a:pt x="1122" y="182"/>
                      <a:pt x="1122" y="182"/>
                    </a:cubicBezTo>
                    <a:cubicBezTo>
                      <a:pt x="1097" y="75"/>
                      <a:pt x="1003" y="0"/>
                      <a:pt x="892" y="0"/>
                    </a:cubicBezTo>
                    <a:cubicBezTo>
                      <a:pt x="668" y="0"/>
                      <a:pt x="668" y="0"/>
                      <a:pt x="668" y="0"/>
                    </a:cubicBezTo>
                    <a:cubicBezTo>
                      <a:pt x="558" y="0"/>
                      <a:pt x="464" y="75"/>
                      <a:pt x="438" y="182"/>
                    </a:cubicBezTo>
                    <a:cubicBezTo>
                      <a:pt x="429" y="223"/>
                      <a:pt x="429" y="223"/>
                      <a:pt x="429" y="223"/>
                    </a:cubicBezTo>
                    <a:cubicBezTo>
                      <a:pt x="179" y="270"/>
                      <a:pt x="29" y="348"/>
                      <a:pt x="23" y="352"/>
                    </a:cubicBezTo>
                    <a:cubicBezTo>
                      <a:pt x="9" y="359"/>
                      <a:pt x="0" y="374"/>
                      <a:pt x="0" y="390"/>
                    </a:cubicBezTo>
                    <a:cubicBezTo>
                      <a:pt x="0" y="899"/>
                      <a:pt x="0" y="899"/>
                      <a:pt x="0" y="899"/>
                    </a:cubicBezTo>
                    <a:cubicBezTo>
                      <a:pt x="0" y="1102"/>
                      <a:pt x="166" y="1268"/>
                      <a:pt x="370" y="1268"/>
                    </a:cubicBezTo>
                    <a:cubicBezTo>
                      <a:pt x="394" y="1268"/>
                      <a:pt x="413" y="1249"/>
                      <a:pt x="413" y="1225"/>
                    </a:cubicBezTo>
                    <a:cubicBezTo>
                      <a:pt x="413" y="1201"/>
                      <a:pt x="394" y="1182"/>
                      <a:pt x="370" y="1182"/>
                    </a:cubicBezTo>
                    <a:cubicBezTo>
                      <a:pt x="214" y="1182"/>
                      <a:pt x="86" y="1055"/>
                      <a:pt x="86" y="899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138" y="393"/>
                      <a:pt x="275" y="337"/>
                      <a:pt x="472" y="303"/>
                    </a:cubicBezTo>
                    <a:cubicBezTo>
                      <a:pt x="489" y="300"/>
                      <a:pt x="503" y="287"/>
                      <a:pt x="507" y="271"/>
                    </a:cubicBezTo>
                    <a:cubicBezTo>
                      <a:pt x="523" y="202"/>
                      <a:pt x="523" y="202"/>
                      <a:pt x="523" y="202"/>
                    </a:cubicBezTo>
                    <a:cubicBezTo>
                      <a:pt x="539" y="134"/>
                      <a:pt x="598" y="86"/>
                      <a:pt x="668" y="86"/>
                    </a:cubicBezTo>
                    <a:cubicBezTo>
                      <a:pt x="892" y="86"/>
                      <a:pt x="892" y="86"/>
                      <a:pt x="892" y="86"/>
                    </a:cubicBezTo>
                    <a:cubicBezTo>
                      <a:pt x="962" y="86"/>
                      <a:pt x="1022" y="134"/>
                      <a:pt x="1038" y="202"/>
                    </a:cubicBezTo>
                    <a:cubicBezTo>
                      <a:pt x="1054" y="271"/>
                      <a:pt x="1054" y="271"/>
                      <a:pt x="1054" y="271"/>
                    </a:cubicBezTo>
                    <a:cubicBezTo>
                      <a:pt x="1058" y="288"/>
                      <a:pt x="1072" y="300"/>
                      <a:pt x="1089" y="303"/>
                    </a:cubicBezTo>
                    <a:cubicBezTo>
                      <a:pt x="1285" y="337"/>
                      <a:pt x="1422" y="393"/>
                      <a:pt x="1474" y="417"/>
                    </a:cubicBezTo>
                    <a:cubicBezTo>
                      <a:pt x="1474" y="899"/>
                      <a:pt x="1474" y="899"/>
                      <a:pt x="1474" y="899"/>
                    </a:cubicBezTo>
                    <a:cubicBezTo>
                      <a:pt x="1474" y="1055"/>
                      <a:pt x="1347" y="1182"/>
                      <a:pt x="1191" y="1182"/>
                    </a:cubicBezTo>
                    <a:cubicBezTo>
                      <a:pt x="1167" y="1182"/>
                      <a:pt x="1148" y="1201"/>
                      <a:pt x="1148" y="1225"/>
                    </a:cubicBezTo>
                    <a:cubicBezTo>
                      <a:pt x="1148" y="1249"/>
                      <a:pt x="1167" y="1268"/>
                      <a:pt x="1191" y="1268"/>
                    </a:cubicBezTo>
                    <a:cubicBezTo>
                      <a:pt x="1395" y="1268"/>
                      <a:pt x="1561" y="1103"/>
                      <a:pt x="1561" y="899"/>
                    </a:cubicBezTo>
                    <a:cubicBezTo>
                      <a:pt x="1561" y="390"/>
                      <a:pt x="1561" y="390"/>
                      <a:pt x="1561" y="390"/>
                    </a:cubicBezTo>
                    <a:cubicBezTo>
                      <a:pt x="1561" y="374"/>
                      <a:pt x="1552" y="359"/>
                      <a:pt x="1538" y="352"/>
                    </a:cubicBezTo>
                    <a:close/>
                    <a:moveTo>
                      <a:pt x="1538" y="352"/>
                    </a:moveTo>
                    <a:cubicBezTo>
                      <a:pt x="1538" y="352"/>
                      <a:pt x="1538" y="352"/>
                      <a:pt x="1538" y="352"/>
                    </a:cubicBezTo>
                  </a:path>
                </a:pathLst>
              </a:custGeom>
              <a:solidFill>
                <a:srgbClr val="ED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7">
                <a:extLst>
                  <a:ext uri="{FF2B5EF4-FFF2-40B4-BE49-F238E27FC236}">
                    <a16:creationId xmlns:a16="http://schemas.microsoft.com/office/drawing/2014/main" id="{38F5F5F8-4DB3-474E-AF4F-D1B5821D1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2" y="2351"/>
                <a:ext cx="52" cy="28"/>
              </a:xfrm>
              <a:custGeom>
                <a:avLst/>
                <a:gdLst>
                  <a:gd name="T0" fmla="*/ 48 w 241"/>
                  <a:gd name="T1" fmla="*/ 131 h 131"/>
                  <a:gd name="T2" fmla="*/ 62 w 241"/>
                  <a:gd name="T3" fmla="*/ 129 h 131"/>
                  <a:gd name="T4" fmla="*/ 204 w 241"/>
                  <a:gd name="T5" fmla="*/ 89 h 131"/>
                  <a:gd name="T6" fmla="*/ 236 w 241"/>
                  <a:gd name="T7" fmla="*/ 37 h 131"/>
                  <a:gd name="T8" fmla="*/ 184 w 241"/>
                  <a:gd name="T9" fmla="*/ 5 h 131"/>
                  <a:gd name="T10" fmla="*/ 35 w 241"/>
                  <a:gd name="T11" fmla="*/ 47 h 131"/>
                  <a:gd name="T12" fmla="*/ 7 w 241"/>
                  <a:gd name="T13" fmla="*/ 102 h 131"/>
                  <a:gd name="T14" fmla="*/ 48 w 241"/>
                  <a:gd name="T15" fmla="*/ 131 h 131"/>
                  <a:gd name="T16" fmla="*/ 48 w 241"/>
                  <a:gd name="T17" fmla="*/ 131 h 131"/>
                  <a:gd name="T18" fmla="*/ 48 w 241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1" h="131">
                    <a:moveTo>
                      <a:pt x="48" y="131"/>
                    </a:moveTo>
                    <a:cubicBezTo>
                      <a:pt x="53" y="131"/>
                      <a:pt x="57" y="131"/>
                      <a:pt x="62" y="129"/>
                    </a:cubicBezTo>
                    <a:cubicBezTo>
                      <a:pt x="107" y="114"/>
                      <a:pt x="155" y="101"/>
                      <a:pt x="204" y="89"/>
                    </a:cubicBezTo>
                    <a:cubicBezTo>
                      <a:pt x="227" y="84"/>
                      <a:pt x="241" y="60"/>
                      <a:pt x="236" y="37"/>
                    </a:cubicBezTo>
                    <a:cubicBezTo>
                      <a:pt x="230" y="14"/>
                      <a:pt x="207" y="0"/>
                      <a:pt x="184" y="5"/>
                    </a:cubicBezTo>
                    <a:cubicBezTo>
                      <a:pt x="133" y="17"/>
                      <a:pt x="83" y="32"/>
                      <a:pt x="35" y="47"/>
                    </a:cubicBezTo>
                    <a:cubicBezTo>
                      <a:pt x="12" y="55"/>
                      <a:pt x="0" y="79"/>
                      <a:pt x="7" y="102"/>
                    </a:cubicBezTo>
                    <a:cubicBezTo>
                      <a:pt x="14" y="120"/>
                      <a:pt x="31" y="131"/>
                      <a:pt x="48" y="131"/>
                    </a:cubicBezTo>
                    <a:close/>
                    <a:moveTo>
                      <a:pt x="48" y="131"/>
                    </a:moveTo>
                    <a:cubicBezTo>
                      <a:pt x="48" y="131"/>
                      <a:pt x="48" y="131"/>
                      <a:pt x="48" y="131"/>
                    </a:cubicBezTo>
                  </a:path>
                </a:pathLst>
              </a:custGeom>
              <a:solidFill>
                <a:srgbClr val="ED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" name="Freeform 158">
                <a:extLst>
                  <a:ext uri="{FF2B5EF4-FFF2-40B4-BE49-F238E27FC236}">
                    <a16:creationId xmlns:a16="http://schemas.microsoft.com/office/drawing/2014/main" id="{526D554A-D8FA-4D31-9864-CD67606A03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3" y="2387"/>
                <a:ext cx="216" cy="215"/>
              </a:xfrm>
              <a:custGeom>
                <a:avLst/>
                <a:gdLst>
                  <a:gd name="T0" fmla="*/ 497 w 995"/>
                  <a:gd name="T1" fmla="*/ 0 h 994"/>
                  <a:gd name="T2" fmla="*/ 0 w 995"/>
                  <a:gd name="T3" fmla="*/ 497 h 994"/>
                  <a:gd name="T4" fmla="*/ 497 w 995"/>
                  <a:gd name="T5" fmla="*/ 994 h 994"/>
                  <a:gd name="T6" fmla="*/ 995 w 995"/>
                  <a:gd name="T7" fmla="*/ 497 h 994"/>
                  <a:gd name="T8" fmla="*/ 497 w 995"/>
                  <a:gd name="T9" fmla="*/ 0 h 994"/>
                  <a:gd name="T10" fmla="*/ 497 w 995"/>
                  <a:gd name="T11" fmla="*/ 908 h 994"/>
                  <a:gd name="T12" fmla="*/ 87 w 995"/>
                  <a:gd name="T13" fmla="*/ 497 h 994"/>
                  <a:gd name="T14" fmla="*/ 497 w 995"/>
                  <a:gd name="T15" fmla="*/ 86 h 994"/>
                  <a:gd name="T16" fmla="*/ 908 w 995"/>
                  <a:gd name="T17" fmla="*/ 497 h 994"/>
                  <a:gd name="T18" fmla="*/ 497 w 995"/>
                  <a:gd name="T19" fmla="*/ 908 h 994"/>
                  <a:gd name="T20" fmla="*/ 497 w 995"/>
                  <a:gd name="T21" fmla="*/ 908 h 994"/>
                  <a:gd name="T22" fmla="*/ 497 w 995"/>
                  <a:gd name="T23" fmla="*/ 908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5" h="994">
                    <a:moveTo>
                      <a:pt x="497" y="0"/>
                    </a:moveTo>
                    <a:cubicBezTo>
                      <a:pt x="223" y="0"/>
                      <a:pt x="0" y="223"/>
                      <a:pt x="0" y="497"/>
                    </a:cubicBezTo>
                    <a:cubicBezTo>
                      <a:pt x="0" y="771"/>
                      <a:pt x="223" y="994"/>
                      <a:pt x="497" y="994"/>
                    </a:cubicBezTo>
                    <a:cubicBezTo>
                      <a:pt x="772" y="994"/>
                      <a:pt x="995" y="771"/>
                      <a:pt x="995" y="497"/>
                    </a:cubicBezTo>
                    <a:cubicBezTo>
                      <a:pt x="995" y="223"/>
                      <a:pt x="772" y="0"/>
                      <a:pt x="497" y="0"/>
                    </a:cubicBezTo>
                    <a:close/>
                    <a:moveTo>
                      <a:pt x="497" y="908"/>
                    </a:moveTo>
                    <a:cubicBezTo>
                      <a:pt x="271" y="908"/>
                      <a:pt x="87" y="724"/>
                      <a:pt x="87" y="497"/>
                    </a:cubicBezTo>
                    <a:cubicBezTo>
                      <a:pt x="87" y="271"/>
                      <a:pt x="271" y="86"/>
                      <a:pt x="497" y="86"/>
                    </a:cubicBezTo>
                    <a:cubicBezTo>
                      <a:pt x="724" y="86"/>
                      <a:pt x="908" y="270"/>
                      <a:pt x="908" y="497"/>
                    </a:cubicBezTo>
                    <a:cubicBezTo>
                      <a:pt x="908" y="723"/>
                      <a:pt x="724" y="908"/>
                      <a:pt x="497" y="908"/>
                    </a:cubicBezTo>
                    <a:close/>
                    <a:moveTo>
                      <a:pt x="497" y="908"/>
                    </a:moveTo>
                    <a:cubicBezTo>
                      <a:pt x="497" y="908"/>
                      <a:pt x="497" y="908"/>
                      <a:pt x="497" y="908"/>
                    </a:cubicBezTo>
                  </a:path>
                </a:pathLst>
              </a:custGeom>
              <a:solidFill>
                <a:srgbClr val="ED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D956F4B-B620-4F7B-9E40-F5523D6BC3D1}"/>
              </a:ext>
            </a:extLst>
          </p:cNvPr>
          <p:cNvGrpSpPr/>
          <p:nvPr/>
        </p:nvGrpSpPr>
        <p:grpSpPr>
          <a:xfrm>
            <a:off x="935000" y="1365740"/>
            <a:ext cx="1781257" cy="1522422"/>
            <a:chOff x="908792" y="2392951"/>
            <a:chExt cx="1781257" cy="152242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BAB8CCC-917E-45E4-B804-B461BC44E161}"/>
                </a:ext>
              </a:extLst>
            </p:cNvPr>
            <p:cNvSpPr txBox="1"/>
            <p:nvPr/>
          </p:nvSpPr>
          <p:spPr>
            <a:xfrm>
              <a:off x="908792" y="2942628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F403E"/>
                  </a:solidFill>
                  <a:latin typeface="+mj-ea"/>
                  <a:ea typeface="+mj-ea"/>
                </a:rPr>
                <a:t>2020.05.05</a:t>
              </a:r>
              <a:endParaRPr lang="zh-CN" altLang="en-US" sz="2400" dirty="0">
                <a:solidFill>
                  <a:srgbClr val="3F403E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8D8189-3960-4595-B0AE-8B11C310AD28}"/>
                </a:ext>
              </a:extLst>
            </p:cNvPr>
            <p:cNvSpPr txBox="1"/>
            <p:nvPr/>
          </p:nvSpPr>
          <p:spPr>
            <a:xfrm>
              <a:off x="1105898" y="3453708"/>
              <a:ext cx="1423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+mn-ea"/>
                </a:rPr>
                <a:t>First step</a:t>
              </a:r>
              <a:endParaRPr lang="zh-CN" alt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grpSp>
          <p:nvGrpSpPr>
            <p:cNvPr id="19" name="Group 170">
              <a:extLst>
                <a:ext uri="{FF2B5EF4-FFF2-40B4-BE49-F238E27FC236}">
                  <a16:creationId xmlns:a16="http://schemas.microsoft.com/office/drawing/2014/main" id="{D8E032B9-2BAE-4E2E-8F5A-7B3C5CA879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89076" y="2392951"/>
              <a:ext cx="397669" cy="495210"/>
              <a:chOff x="4142" y="2322"/>
              <a:chExt cx="265" cy="330"/>
            </a:xfrm>
            <a:solidFill>
              <a:srgbClr val="F9B359"/>
            </a:solidFill>
          </p:grpSpPr>
          <p:sp>
            <p:nvSpPr>
              <p:cNvPr id="20" name="Freeform 171">
                <a:extLst>
                  <a:ext uri="{FF2B5EF4-FFF2-40B4-BE49-F238E27FC236}">
                    <a16:creationId xmlns:a16="http://schemas.microsoft.com/office/drawing/2014/main" id="{DAABEF76-A4EF-4CE0-B0A0-CB8D7D1442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2" y="2322"/>
                <a:ext cx="265" cy="330"/>
              </a:xfrm>
              <a:custGeom>
                <a:avLst/>
                <a:gdLst>
                  <a:gd name="T0" fmla="*/ 612 w 1224"/>
                  <a:gd name="T1" fmla="*/ 0 h 1526"/>
                  <a:gd name="T2" fmla="*/ 0 w 1224"/>
                  <a:gd name="T3" fmla="*/ 612 h 1526"/>
                  <a:gd name="T4" fmla="*/ 11 w 1224"/>
                  <a:gd name="T5" fmla="*/ 727 h 1526"/>
                  <a:gd name="T6" fmla="*/ 15 w 1224"/>
                  <a:gd name="T7" fmla="*/ 747 h 1526"/>
                  <a:gd name="T8" fmla="*/ 56 w 1224"/>
                  <a:gd name="T9" fmla="*/ 868 h 1526"/>
                  <a:gd name="T10" fmla="*/ 585 w 1224"/>
                  <a:gd name="T11" fmla="*/ 1517 h 1526"/>
                  <a:gd name="T12" fmla="*/ 612 w 1224"/>
                  <a:gd name="T13" fmla="*/ 1526 h 1526"/>
                  <a:gd name="T14" fmla="*/ 639 w 1224"/>
                  <a:gd name="T15" fmla="*/ 1517 h 1526"/>
                  <a:gd name="T16" fmla="*/ 1168 w 1224"/>
                  <a:gd name="T17" fmla="*/ 868 h 1526"/>
                  <a:gd name="T18" fmla="*/ 1209 w 1224"/>
                  <a:gd name="T19" fmla="*/ 747 h 1526"/>
                  <a:gd name="T20" fmla="*/ 1213 w 1224"/>
                  <a:gd name="T21" fmla="*/ 727 h 1526"/>
                  <a:gd name="T22" fmla="*/ 1224 w 1224"/>
                  <a:gd name="T23" fmla="*/ 612 h 1526"/>
                  <a:gd name="T24" fmla="*/ 612 w 1224"/>
                  <a:gd name="T25" fmla="*/ 0 h 1526"/>
                  <a:gd name="T26" fmla="*/ 1128 w 1224"/>
                  <a:gd name="T27" fmla="*/ 712 h 1526"/>
                  <a:gd name="T28" fmla="*/ 1127 w 1224"/>
                  <a:gd name="T29" fmla="*/ 714 h 1526"/>
                  <a:gd name="T30" fmla="*/ 1124 w 1224"/>
                  <a:gd name="T31" fmla="*/ 727 h 1526"/>
                  <a:gd name="T32" fmla="*/ 1124 w 1224"/>
                  <a:gd name="T33" fmla="*/ 728 h 1526"/>
                  <a:gd name="T34" fmla="*/ 1089 w 1224"/>
                  <a:gd name="T35" fmla="*/ 832 h 1526"/>
                  <a:gd name="T36" fmla="*/ 1088 w 1224"/>
                  <a:gd name="T37" fmla="*/ 834 h 1526"/>
                  <a:gd name="T38" fmla="*/ 612 w 1224"/>
                  <a:gd name="T39" fmla="*/ 1428 h 1526"/>
                  <a:gd name="T40" fmla="*/ 135 w 1224"/>
                  <a:gd name="T41" fmla="*/ 834 h 1526"/>
                  <a:gd name="T42" fmla="*/ 135 w 1224"/>
                  <a:gd name="T43" fmla="*/ 832 h 1526"/>
                  <a:gd name="T44" fmla="*/ 99 w 1224"/>
                  <a:gd name="T45" fmla="*/ 728 h 1526"/>
                  <a:gd name="T46" fmla="*/ 99 w 1224"/>
                  <a:gd name="T47" fmla="*/ 727 h 1526"/>
                  <a:gd name="T48" fmla="*/ 96 w 1224"/>
                  <a:gd name="T49" fmla="*/ 714 h 1526"/>
                  <a:gd name="T50" fmla="*/ 96 w 1224"/>
                  <a:gd name="T51" fmla="*/ 711 h 1526"/>
                  <a:gd name="T52" fmla="*/ 86 w 1224"/>
                  <a:gd name="T53" fmla="*/ 612 h 1526"/>
                  <a:gd name="T54" fmla="*/ 612 w 1224"/>
                  <a:gd name="T55" fmla="*/ 86 h 1526"/>
                  <a:gd name="T56" fmla="*/ 1137 w 1224"/>
                  <a:gd name="T57" fmla="*/ 612 h 1526"/>
                  <a:gd name="T58" fmla="*/ 1128 w 1224"/>
                  <a:gd name="T59" fmla="*/ 712 h 1526"/>
                  <a:gd name="T60" fmla="*/ 1128 w 1224"/>
                  <a:gd name="T61" fmla="*/ 712 h 1526"/>
                  <a:gd name="T62" fmla="*/ 1128 w 1224"/>
                  <a:gd name="T63" fmla="*/ 712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24" h="1526">
                    <a:moveTo>
                      <a:pt x="612" y="0"/>
                    </a:moveTo>
                    <a:cubicBezTo>
                      <a:pt x="275" y="0"/>
                      <a:pt x="0" y="275"/>
                      <a:pt x="0" y="612"/>
                    </a:cubicBezTo>
                    <a:cubicBezTo>
                      <a:pt x="0" y="650"/>
                      <a:pt x="4" y="689"/>
                      <a:pt x="11" y="727"/>
                    </a:cubicBezTo>
                    <a:cubicBezTo>
                      <a:pt x="11" y="729"/>
                      <a:pt x="12" y="736"/>
                      <a:pt x="15" y="747"/>
                    </a:cubicBezTo>
                    <a:cubicBezTo>
                      <a:pt x="24" y="788"/>
                      <a:pt x="38" y="829"/>
                      <a:pt x="56" y="868"/>
                    </a:cubicBezTo>
                    <a:cubicBezTo>
                      <a:pt x="122" y="1023"/>
                      <a:pt x="267" y="1261"/>
                      <a:pt x="585" y="1517"/>
                    </a:cubicBezTo>
                    <a:cubicBezTo>
                      <a:pt x="593" y="1523"/>
                      <a:pt x="603" y="1526"/>
                      <a:pt x="612" y="1526"/>
                    </a:cubicBezTo>
                    <a:cubicBezTo>
                      <a:pt x="622" y="1526"/>
                      <a:pt x="631" y="1523"/>
                      <a:pt x="639" y="1517"/>
                    </a:cubicBezTo>
                    <a:cubicBezTo>
                      <a:pt x="957" y="1261"/>
                      <a:pt x="1102" y="1023"/>
                      <a:pt x="1168" y="868"/>
                    </a:cubicBezTo>
                    <a:cubicBezTo>
                      <a:pt x="1186" y="829"/>
                      <a:pt x="1200" y="789"/>
                      <a:pt x="1209" y="747"/>
                    </a:cubicBezTo>
                    <a:cubicBezTo>
                      <a:pt x="1212" y="736"/>
                      <a:pt x="1213" y="729"/>
                      <a:pt x="1213" y="727"/>
                    </a:cubicBezTo>
                    <a:cubicBezTo>
                      <a:pt x="1220" y="689"/>
                      <a:pt x="1224" y="650"/>
                      <a:pt x="1224" y="612"/>
                    </a:cubicBezTo>
                    <a:cubicBezTo>
                      <a:pt x="1224" y="275"/>
                      <a:pt x="949" y="0"/>
                      <a:pt x="612" y="0"/>
                    </a:cubicBezTo>
                    <a:close/>
                    <a:moveTo>
                      <a:pt x="1128" y="712"/>
                    </a:moveTo>
                    <a:cubicBezTo>
                      <a:pt x="1128" y="712"/>
                      <a:pt x="1127" y="713"/>
                      <a:pt x="1127" y="714"/>
                    </a:cubicBezTo>
                    <a:cubicBezTo>
                      <a:pt x="1127" y="715"/>
                      <a:pt x="1126" y="720"/>
                      <a:pt x="1124" y="727"/>
                    </a:cubicBezTo>
                    <a:cubicBezTo>
                      <a:pt x="1124" y="728"/>
                      <a:pt x="1124" y="728"/>
                      <a:pt x="1124" y="728"/>
                    </a:cubicBezTo>
                    <a:cubicBezTo>
                      <a:pt x="1116" y="764"/>
                      <a:pt x="1105" y="799"/>
                      <a:pt x="1089" y="832"/>
                    </a:cubicBezTo>
                    <a:cubicBezTo>
                      <a:pt x="1089" y="833"/>
                      <a:pt x="1089" y="833"/>
                      <a:pt x="1088" y="834"/>
                    </a:cubicBezTo>
                    <a:cubicBezTo>
                      <a:pt x="1028" y="975"/>
                      <a:pt x="897" y="1192"/>
                      <a:pt x="612" y="1428"/>
                    </a:cubicBezTo>
                    <a:cubicBezTo>
                      <a:pt x="326" y="1192"/>
                      <a:pt x="195" y="975"/>
                      <a:pt x="135" y="834"/>
                    </a:cubicBezTo>
                    <a:cubicBezTo>
                      <a:pt x="135" y="833"/>
                      <a:pt x="135" y="833"/>
                      <a:pt x="135" y="832"/>
                    </a:cubicBezTo>
                    <a:cubicBezTo>
                      <a:pt x="119" y="799"/>
                      <a:pt x="108" y="764"/>
                      <a:pt x="99" y="728"/>
                    </a:cubicBezTo>
                    <a:cubicBezTo>
                      <a:pt x="99" y="727"/>
                      <a:pt x="99" y="727"/>
                      <a:pt x="99" y="727"/>
                    </a:cubicBezTo>
                    <a:cubicBezTo>
                      <a:pt x="97" y="720"/>
                      <a:pt x="97" y="715"/>
                      <a:pt x="96" y="714"/>
                    </a:cubicBezTo>
                    <a:cubicBezTo>
                      <a:pt x="96" y="713"/>
                      <a:pt x="96" y="712"/>
                      <a:pt x="96" y="711"/>
                    </a:cubicBezTo>
                    <a:cubicBezTo>
                      <a:pt x="90" y="678"/>
                      <a:pt x="86" y="645"/>
                      <a:pt x="86" y="612"/>
                    </a:cubicBezTo>
                    <a:cubicBezTo>
                      <a:pt x="86" y="322"/>
                      <a:pt x="322" y="86"/>
                      <a:pt x="612" y="86"/>
                    </a:cubicBezTo>
                    <a:cubicBezTo>
                      <a:pt x="901" y="86"/>
                      <a:pt x="1137" y="322"/>
                      <a:pt x="1137" y="612"/>
                    </a:cubicBezTo>
                    <a:cubicBezTo>
                      <a:pt x="1137" y="645"/>
                      <a:pt x="1134" y="679"/>
                      <a:pt x="1128" y="712"/>
                    </a:cubicBezTo>
                    <a:close/>
                    <a:moveTo>
                      <a:pt x="1128" y="712"/>
                    </a:moveTo>
                    <a:cubicBezTo>
                      <a:pt x="1128" y="712"/>
                      <a:pt x="1128" y="712"/>
                      <a:pt x="1128" y="712"/>
                    </a:cubicBezTo>
                  </a:path>
                </a:pathLst>
              </a:custGeom>
              <a:solidFill>
                <a:srgbClr val="ED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1" name="Freeform 172">
                <a:extLst>
                  <a:ext uri="{FF2B5EF4-FFF2-40B4-BE49-F238E27FC236}">
                    <a16:creationId xmlns:a16="http://schemas.microsoft.com/office/drawing/2014/main" id="{5A13BA80-FBEE-4107-915C-F0E0B37A6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0" y="2372"/>
                <a:ext cx="169" cy="168"/>
              </a:xfrm>
              <a:custGeom>
                <a:avLst/>
                <a:gdLst>
                  <a:gd name="T0" fmla="*/ 389 w 777"/>
                  <a:gd name="T1" fmla="*/ 0 h 777"/>
                  <a:gd name="T2" fmla="*/ 0 w 777"/>
                  <a:gd name="T3" fmla="*/ 389 h 777"/>
                  <a:gd name="T4" fmla="*/ 389 w 777"/>
                  <a:gd name="T5" fmla="*/ 777 h 777"/>
                  <a:gd name="T6" fmla="*/ 777 w 777"/>
                  <a:gd name="T7" fmla="*/ 389 h 777"/>
                  <a:gd name="T8" fmla="*/ 389 w 777"/>
                  <a:gd name="T9" fmla="*/ 0 h 777"/>
                  <a:gd name="T10" fmla="*/ 389 w 777"/>
                  <a:gd name="T11" fmla="*/ 691 h 777"/>
                  <a:gd name="T12" fmla="*/ 87 w 777"/>
                  <a:gd name="T13" fmla="*/ 389 h 777"/>
                  <a:gd name="T14" fmla="*/ 389 w 777"/>
                  <a:gd name="T15" fmla="*/ 86 h 777"/>
                  <a:gd name="T16" fmla="*/ 691 w 777"/>
                  <a:gd name="T17" fmla="*/ 389 h 777"/>
                  <a:gd name="T18" fmla="*/ 389 w 777"/>
                  <a:gd name="T19" fmla="*/ 691 h 777"/>
                  <a:gd name="T20" fmla="*/ 389 w 777"/>
                  <a:gd name="T21" fmla="*/ 691 h 777"/>
                  <a:gd name="T22" fmla="*/ 389 w 777"/>
                  <a:gd name="T23" fmla="*/ 691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7" h="777">
                    <a:moveTo>
                      <a:pt x="389" y="0"/>
                    </a:moveTo>
                    <a:cubicBezTo>
                      <a:pt x="175" y="0"/>
                      <a:pt x="0" y="174"/>
                      <a:pt x="0" y="389"/>
                    </a:cubicBezTo>
                    <a:cubicBezTo>
                      <a:pt x="0" y="603"/>
                      <a:pt x="175" y="777"/>
                      <a:pt x="389" y="777"/>
                    </a:cubicBezTo>
                    <a:cubicBezTo>
                      <a:pt x="603" y="777"/>
                      <a:pt x="777" y="603"/>
                      <a:pt x="777" y="389"/>
                    </a:cubicBezTo>
                    <a:cubicBezTo>
                      <a:pt x="777" y="174"/>
                      <a:pt x="603" y="0"/>
                      <a:pt x="389" y="0"/>
                    </a:cubicBezTo>
                    <a:close/>
                    <a:moveTo>
                      <a:pt x="389" y="691"/>
                    </a:moveTo>
                    <a:cubicBezTo>
                      <a:pt x="222" y="691"/>
                      <a:pt x="87" y="555"/>
                      <a:pt x="87" y="389"/>
                    </a:cubicBezTo>
                    <a:cubicBezTo>
                      <a:pt x="87" y="222"/>
                      <a:pt x="222" y="86"/>
                      <a:pt x="389" y="86"/>
                    </a:cubicBezTo>
                    <a:cubicBezTo>
                      <a:pt x="555" y="86"/>
                      <a:pt x="691" y="222"/>
                      <a:pt x="691" y="389"/>
                    </a:cubicBezTo>
                    <a:cubicBezTo>
                      <a:pt x="691" y="555"/>
                      <a:pt x="556" y="691"/>
                      <a:pt x="389" y="691"/>
                    </a:cubicBezTo>
                    <a:close/>
                    <a:moveTo>
                      <a:pt x="389" y="691"/>
                    </a:moveTo>
                    <a:cubicBezTo>
                      <a:pt x="389" y="691"/>
                      <a:pt x="389" y="691"/>
                      <a:pt x="389" y="691"/>
                    </a:cubicBezTo>
                  </a:path>
                </a:pathLst>
              </a:custGeom>
              <a:solidFill>
                <a:srgbClr val="ED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F719644-0B5C-4FA7-BD5D-FC63932DE640}"/>
              </a:ext>
            </a:extLst>
          </p:cNvPr>
          <p:cNvSpPr/>
          <p:nvPr/>
        </p:nvSpPr>
        <p:spPr>
          <a:xfrm>
            <a:off x="479425" y="3940079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4A8637F-082F-4055-A1F2-6E7CCE9FA7B2}"/>
              </a:ext>
            </a:extLst>
          </p:cNvPr>
          <p:cNvSpPr txBox="1"/>
          <p:nvPr/>
        </p:nvSpPr>
        <p:spPr>
          <a:xfrm>
            <a:off x="643331" y="3947296"/>
            <a:ext cx="2307890" cy="206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组内讨论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确定项目选题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 discussion to determine the project topic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B591E4A-8BB9-418A-B816-F7B4DF8D1097}"/>
              </a:ext>
            </a:extLst>
          </p:cNvPr>
          <p:cNvSpPr/>
          <p:nvPr/>
        </p:nvSpPr>
        <p:spPr>
          <a:xfrm>
            <a:off x="3325375" y="3940079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572017-A692-4D53-AA82-CDB96035B87F}"/>
              </a:ext>
            </a:extLst>
          </p:cNvPr>
          <p:cNvSpPr txBox="1"/>
          <p:nvPr/>
        </p:nvSpPr>
        <p:spPr>
          <a:xfrm>
            <a:off x="3509860" y="3925547"/>
            <a:ext cx="2307890" cy="239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尝试进行数据爬取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站反爬是否严格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 data crawling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whether the anti-climbing of BiliBili is strict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6BFE6DC-0E50-47C3-B1B7-42DE5FC9C76C}"/>
              </a:ext>
            </a:extLst>
          </p:cNvPr>
          <p:cNvSpPr/>
          <p:nvPr/>
        </p:nvSpPr>
        <p:spPr>
          <a:xfrm>
            <a:off x="6171325" y="3940079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74A106-A47C-465D-9594-BDF5B0FA5C49}"/>
              </a:ext>
            </a:extLst>
          </p:cNvPr>
          <p:cNvSpPr txBox="1"/>
          <p:nvPr/>
        </p:nvSpPr>
        <p:spPr>
          <a:xfrm>
            <a:off x="6355810" y="3940079"/>
            <a:ext cx="2307890" cy="239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批量数据爬取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BiliBili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分别爬取用户和视频数据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 data crawling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Crawl user and video data separately from BiliBili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17C1D3-0279-4BCE-9554-FF84BB07C56E}"/>
              </a:ext>
            </a:extLst>
          </p:cNvPr>
          <p:cNvSpPr/>
          <p:nvPr/>
        </p:nvSpPr>
        <p:spPr>
          <a:xfrm>
            <a:off x="9017275" y="3940079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EA69A70-7529-404F-B849-1DE6AE2834B5}"/>
              </a:ext>
            </a:extLst>
          </p:cNvPr>
          <p:cNvSpPr txBox="1"/>
          <p:nvPr/>
        </p:nvSpPr>
        <p:spPr>
          <a:xfrm>
            <a:off x="9201760" y="3925547"/>
            <a:ext cx="2307890" cy="239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数据清洗和分析</a:t>
            </a: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尝试用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HIVE</a:t>
            </a: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分析爬取的数据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cleaning and analysis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 to use HIVE to analyze the data</a:t>
            </a:r>
          </a:p>
        </p:txBody>
      </p:sp>
    </p:spTree>
    <p:extLst>
      <p:ext uri="{BB962C8B-B14F-4D97-AF65-F5344CB8AC3E}">
        <p14:creationId xmlns:p14="http://schemas.microsoft.com/office/powerpoint/2010/main" val="3179496057"/>
      </p:ext>
    </p:extLst>
  </p:cSld>
  <p:clrMapOvr>
    <a:masterClrMapping/>
  </p:clrMapOvr>
  <p:transition spd="slow" advTm="15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7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3980B0-3BC2-4FC1-B53B-366C6E24B2DD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1383D-3E3F-4542-B8E2-312F014AC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1278662"/>
            <a:ext cx="3393849" cy="48536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B70ABA-F2C8-448B-9BAA-B8F08D426284}"/>
              </a:ext>
            </a:extLst>
          </p:cNvPr>
          <p:cNvSpPr txBox="1"/>
          <p:nvPr/>
        </p:nvSpPr>
        <p:spPr>
          <a:xfrm>
            <a:off x="763589" y="4849958"/>
            <a:ext cx="2752726" cy="16201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爬取</a:t>
            </a: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1w+</a:t>
            </a: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的用户数量</a:t>
            </a:r>
            <a:endParaRPr lang="en-US" altLang="zh-CN" b="1" dirty="0">
              <a:solidFill>
                <a:srgbClr val="3F403E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超过</a:t>
            </a: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1w</a:t>
            </a: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条有效数据</a:t>
            </a:r>
            <a:endParaRPr lang="en-US" altLang="zh-CN" b="1" dirty="0">
              <a:solidFill>
                <a:srgbClr val="3F403E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rgbClr val="3F403E"/>
                </a:solidFill>
                <a:latin typeface="+mn-ea"/>
              </a:rPr>
              <a:t>Crawl more than 10,000 users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rgbClr val="3F403E"/>
                </a:solidFill>
                <a:latin typeface="+mn-ea"/>
              </a:rPr>
              <a:t>More than 10,000 valid data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8AEF4B-9E00-4D82-88E3-8AF62758B0D0}"/>
              </a:ext>
            </a:extLst>
          </p:cNvPr>
          <p:cNvSpPr txBox="1"/>
          <p:nvPr/>
        </p:nvSpPr>
        <p:spPr>
          <a:xfrm>
            <a:off x="1329472" y="3483353"/>
            <a:ext cx="1620957" cy="830997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用户数据</a:t>
            </a:r>
            <a:endParaRPr lang="en-US" altLang="zh-CN" sz="2800" b="1" dirty="0">
              <a:solidFill>
                <a:srgbClr val="3F403E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rgbClr val="969F98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User data</a:t>
            </a:r>
            <a:endParaRPr lang="zh-CN" altLang="en-US" sz="2000" b="1" dirty="0">
              <a:solidFill>
                <a:srgbClr val="969F98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2A88B7-10B3-4915-8197-2701C8818441}"/>
              </a:ext>
            </a:extLst>
          </p:cNvPr>
          <p:cNvSpPr txBox="1"/>
          <p:nvPr/>
        </p:nvSpPr>
        <p:spPr>
          <a:xfrm>
            <a:off x="8675687" y="4849958"/>
            <a:ext cx="2752726" cy="16201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爬取</a:t>
            </a: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1w+</a:t>
            </a: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的视频数量</a:t>
            </a:r>
            <a:endParaRPr lang="en-US" altLang="zh-CN" b="1" dirty="0">
              <a:solidFill>
                <a:srgbClr val="3F403E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超过</a:t>
            </a:r>
            <a:r>
              <a:rPr lang="en-US" altLang="zh-CN" b="1" dirty="0">
                <a:solidFill>
                  <a:srgbClr val="3F403E"/>
                </a:solidFill>
                <a:latin typeface="+mn-ea"/>
              </a:rPr>
              <a:t>1w</a:t>
            </a:r>
            <a:r>
              <a:rPr lang="zh-CN" altLang="en-US" b="1" dirty="0">
                <a:solidFill>
                  <a:srgbClr val="3F403E"/>
                </a:solidFill>
                <a:latin typeface="+mn-ea"/>
              </a:rPr>
              <a:t>条有效数据</a:t>
            </a:r>
            <a:endParaRPr lang="en-US" altLang="zh-CN" b="1" dirty="0">
              <a:solidFill>
                <a:srgbClr val="3F403E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rgbClr val="3F403E"/>
                </a:solidFill>
                <a:latin typeface="+mn-ea"/>
              </a:rPr>
              <a:t>Crawl more than 10,000 videos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rgbClr val="3F403E"/>
                </a:solidFill>
                <a:latin typeface="+mn-ea"/>
              </a:rPr>
              <a:t>More than 10,000 valid data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3CFCEB-0B9D-404F-A56D-D8045E4EF0CD}"/>
              </a:ext>
            </a:extLst>
          </p:cNvPr>
          <p:cNvSpPr txBox="1"/>
          <p:nvPr/>
        </p:nvSpPr>
        <p:spPr>
          <a:xfrm>
            <a:off x="9273092" y="3483353"/>
            <a:ext cx="1620957" cy="830997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28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视频数据</a:t>
            </a:r>
            <a:endParaRPr lang="en-US" altLang="zh-CN" sz="2800" b="1" dirty="0">
              <a:solidFill>
                <a:srgbClr val="3F403E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rgbClr val="969F98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Video data</a:t>
            </a:r>
            <a:endParaRPr lang="zh-CN" altLang="en-US" sz="2000" b="1" dirty="0">
              <a:solidFill>
                <a:srgbClr val="969F98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2" name="Group 17">
            <a:extLst>
              <a:ext uri="{FF2B5EF4-FFF2-40B4-BE49-F238E27FC236}">
                <a16:creationId xmlns:a16="http://schemas.microsoft.com/office/drawing/2014/main" id="{EE11CC56-FAFB-43B7-A845-728BDA2104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0402" y="1844837"/>
            <a:ext cx="1003298" cy="1262580"/>
            <a:chOff x="1742" y="402"/>
            <a:chExt cx="267" cy="336"/>
          </a:xfrm>
          <a:solidFill>
            <a:schemeClr val="bg1"/>
          </a:solidFill>
          <a:effectLst>
            <a:outerShdw blurRad="127000" dist="38100" dir="5400000" algn="t" rotWithShape="0">
              <a:srgbClr val="969F98">
                <a:alpha val="20000"/>
              </a:srgbClr>
            </a:outerShdw>
          </a:effectLst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5399D232-85EE-4514-97E7-5D698D203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402"/>
              <a:ext cx="267" cy="336"/>
            </a:xfrm>
            <a:custGeom>
              <a:avLst/>
              <a:gdLst>
                <a:gd name="T0" fmla="*/ 1191 w 1234"/>
                <a:gd name="T1" fmla="*/ 404 h 1554"/>
                <a:gd name="T2" fmla="*/ 244 w 1234"/>
                <a:gd name="T3" fmla="*/ 404 h 1554"/>
                <a:gd name="T4" fmla="*/ 85 w 1234"/>
                <a:gd name="T5" fmla="*/ 244 h 1554"/>
                <a:gd name="T6" fmla="*/ 244 w 1234"/>
                <a:gd name="T7" fmla="*/ 85 h 1554"/>
                <a:gd name="T8" fmla="*/ 1191 w 1234"/>
                <a:gd name="T9" fmla="*/ 85 h 1554"/>
                <a:gd name="T10" fmla="*/ 1234 w 1234"/>
                <a:gd name="T11" fmla="*/ 43 h 1554"/>
                <a:gd name="T12" fmla="*/ 1191 w 1234"/>
                <a:gd name="T13" fmla="*/ 0 h 1554"/>
                <a:gd name="T14" fmla="*/ 244 w 1234"/>
                <a:gd name="T15" fmla="*/ 0 h 1554"/>
                <a:gd name="T16" fmla="*/ 0 w 1234"/>
                <a:gd name="T17" fmla="*/ 244 h 1554"/>
                <a:gd name="T18" fmla="*/ 0 w 1234"/>
                <a:gd name="T19" fmla="*/ 1309 h 1554"/>
                <a:gd name="T20" fmla="*/ 244 w 1234"/>
                <a:gd name="T21" fmla="*/ 1554 h 1554"/>
                <a:gd name="T22" fmla="*/ 1191 w 1234"/>
                <a:gd name="T23" fmla="*/ 1554 h 1554"/>
                <a:gd name="T24" fmla="*/ 1234 w 1234"/>
                <a:gd name="T25" fmla="*/ 1511 h 1554"/>
                <a:gd name="T26" fmla="*/ 1234 w 1234"/>
                <a:gd name="T27" fmla="*/ 446 h 1554"/>
                <a:gd name="T28" fmla="*/ 1191 w 1234"/>
                <a:gd name="T29" fmla="*/ 404 h 1554"/>
                <a:gd name="T30" fmla="*/ 1148 w 1234"/>
                <a:gd name="T31" fmla="*/ 1468 h 1554"/>
                <a:gd name="T32" fmla="*/ 244 w 1234"/>
                <a:gd name="T33" fmla="*/ 1468 h 1554"/>
                <a:gd name="T34" fmla="*/ 85 w 1234"/>
                <a:gd name="T35" fmla="*/ 1309 h 1554"/>
                <a:gd name="T36" fmla="*/ 85 w 1234"/>
                <a:gd name="T37" fmla="*/ 430 h 1554"/>
                <a:gd name="T38" fmla="*/ 244 w 1234"/>
                <a:gd name="T39" fmla="*/ 489 h 1554"/>
                <a:gd name="T40" fmla="*/ 1148 w 1234"/>
                <a:gd name="T41" fmla="*/ 489 h 1554"/>
                <a:gd name="T42" fmla="*/ 1148 w 1234"/>
                <a:gd name="T43" fmla="*/ 1468 h 1554"/>
                <a:gd name="T44" fmla="*/ 1148 w 1234"/>
                <a:gd name="T45" fmla="*/ 1468 h 1554"/>
                <a:gd name="T46" fmla="*/ 1148 w 1234"/>
                <a:gd name="T47" fmla="*/ 1468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4" h="1554">
                  <a:moveTo>
                    <a:pt x="1191" y="404"/>
                  </a:moveTo>
                  <a:cubicBezTo>
                    <a:pt x="244" y="404"/>
                    <a:pt x="244" y="404"/>
                    <a:pt x="244" y="404"/>
                  </a:cubicBezTo>
                  <a:cubicBezTo>
                    <a:pt x="157" y="404"/>
                    <a:pt x="85" y="332"/>
                    <a:pt x="85" y="244"/>
                  </a:cubicBezTo>
                  <a:cubicBezTo>
                    <a:pt x="85" y="157"/>
                    <a:pt x="156" y="85"/>
                    <a:pt x="244" y="85"/>
                  </a:cubicBezTo>
                  <a:cubicBezTo>
                    <a:pt x="1191" y="85"/>
                    <a:pt x="1191" y="85"/>
                    <a:pt x="1191" y="85"/>
                  </a:cubicBezTo>
                  <a:cubicBezTo>
                    <a:pt x="1215" y="85"/>
                    <a:pt x="1234" y="66"/>
                    <a:pt x="1234" y="43"/>
                  </a:cubicBezTo>
                  <a:cubicBezTo>
                    <a:pt x="1234" y="19"/>
                    <a:pt x="1214" y="0"/>
                    <a:pt x="1191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10" y="0"/>
                    <a:pt x="0" y="110"/>
                    <a:pt x="0" y="244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1444"/>
                    <a:pt x="110" y="1554"/>
                    <a:pt x="244" y="1554"/>
                  </a:cubicBezTo>
                  <a:cubicBezTo>
                    <a:pt x="1191" y="1554"/>
                    <a:pt x="1191" y="1554"/>
                    <a:pt x="1191" y="1554"/>
                  </a:cubicBezTo>
                  <a:cubicBezTo>
                    <a:pt x="1215" y="1554"/>
                    <a:pt x="1234" y="1534"/>
                    <a:pt x="1234" y="1511"/>
                  </a:cubicBezTo>
                  <a:cubicBezTo>
                    <a:pt x="1234" y="446"/>
                    <a:pt x="1234" y="446"/>
                    <a:pt x="1234" y="446"/>
                  </a:cubicBezTo>
                  <a:cubicBezTo>
                    <a:pt x="1233" y="423"/>
                    <a:pt x="1214" y="404"/>
                    <a:pt x="1191" y="404"/>
                  </a:cubicBezTo>
                  <a:close/>
                  <a:moveTo>
                    <a:pt x="1148" y="1468"/>
                  </a:moveTo>
                  <a:cubicBezTo>
                    <a:pt x="244" y="1468"/>
                    <a:pt x="244" y="1468"/>
                    <a:pt x="244" y="1468"/>
                  </a:cubicBezTo>
                  <a:cubicBezTo>
                    <a:pt x="157" y="1468"/>
                    <a:pt x="85" y="1397"/>
                    <a:pt x="85" y="1309"/>
                  </a:cubicBezTo>
                  <a:cubicBezTo>
                    <a:pt x="85" y="430"/>
                    <a:pt x="85" y="430"/>
                    <a:pt x="85" y="430"/>
                  </a:cubicBezTo>
                  <a:cubicBezTo>
                    <a:pt x="128" y="467"/>
                    <a:pt x="184" y="489"/>
                    <a:pt x="244" y="489"/>
                  </a:cubicBezTo>
                  <a:cubicBezTo>
                    <a:pt x="1148" y="489"/>
                    <a:pt x="1148" y="489"/>
                    <a:pt x="1148" y="489"/>
                  </a:cubicBezTo>
                  <a:lnTo>
                    <a:pt x="1148" y="1468"/>
                  </a:lnTo>
                  <a:close/>
                  <a:moveTo>
                    <a:pt x="1148" y="1468"/>
                  </a:moveTo>
                  <a:cubicBezTo>
                    <a:pt x="1148" y="1468"/>
                    <a:pt x="1148" y="1468"/>
                    <a:pt x="1148" y="14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403E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9750D901-8C71-496B-86D4-182D9D44C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" y="447"/>
              <a:ext cx="192" cy="18"/>
            </a:xfrm>
            <a:custGeom>
              <a:avLst/>
              <a:gdLst>
                <a:gd name="T0" fmla="*/ 43 w 885"/>
                <a:gd name="T1" fmla="*/ 0 h 85"/>
                <a:gd name="T2" fmla="*/ 0 w 885"/>
                <a:gd name="T3" fmla="*/ 42 h 85"/>
                <a:gd name="T4" fmla="*/ 43 w 885"/>
                <a:gd name="T5" fmla="*/ 85 h 85"/>
                <a:gd name="T6" fmla="*/ 842 w 885"/>
                <a:gd name="T7" fmla="*/ 85 h 85"/>
                <a:gd name="T8" fmla="*/ 885 w 885"/>
                <a:gd name="T9" fmla="*/ 42 h 85"/>
                <a:gd name="T10" fmla="*/ 842 w 885"/>
                <a:gd name="T11" fmla="*/ 0 h 85"/>
                <a:gd name="T12" fmla="*/ 43 w 885"/>
                <a:gd name="T13" fmla="*/ 0 h 85"/>
                <a:gd name="T14" fmla="*/ 43 w 885"/>
                <a:gd name="T15" fmla="*/ 0 h 85"/>
                <a:gd name="T16" fmla="*/ 43 w 885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5" h="85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20" y="85"/>
                    <a:pt x="43" y="85"/>
                  </a:cubicBezTo>
                  <a:cubicBezTo>
                    <a:pt x="842" y="85"/>
                    <a:pt x="842" y="85"/>
                    <a:pt x="842" y="85"/>
                  </a:cubicBezTo>
                  <a:cubicBezTo>
                    <a:pt x="866" y="85"/>
                    <a:pt x="885" y="66"/>
                    <a:pt x="885" y="42"/>
                  </a:cubicBezTo>
                  <a:cubicBezTo>
                    <a:pt x="885" y="19"/>
                    <a:pt x="866" y="0"/>
                    <a:pt x="842" y="0"/>
                  </a:cubicBezTo>
                  <a:lnTo>
                    <a:pt x="43" y="0"/>
                  </a:ln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403E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ED4BEE06-6013-4D41-8C56-D168B1AB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" y="544"/>
              <a:ext cx="105" cy="136"/>
            </a:xfrm>
            <a:custGeom>
              <a:avLst/>
              <a:gdLst>
                <a:gd name="T0" fmla="*/ 34 w 485"/>
                <a:gd name="T1" fmla="*/ 627 h 630"/>
                <a:gd name="T2" fmla="*/ 48 w 485"/>
                <a:gd name="T3" fmla="*/ 630 h 630"/>
                <a:gd name="T4" fmla="*/ 88 w 485"/>
                <a:gd name="T5" fmla="*/ 602 h 630"/>
                <a:gd name="T6" fmla="*/ 140 w 485"/>
                <a:gd name="T7" fmla="*/ 457 h 630"/>
                <a:gd name="T8" fmla="*/ 340 w 485"/>
                <a:gd name="T9" fmla="*/ 457 h 630"/>
                <a:gd name="T10" fmla="*/ 345 w 485"/>
                <a:gd name="T11" fmla="*/ 456 h 630"/>
                <a:gd name="T12" fmla="*/ 397 w 485"/>
                <a:gd name="T13" fmla="*/ 602 h 630"/>
                <a:gd name="T14" fmla="*/ 437 w 485"/>
                <a:gd name="T15" fmla="*/ 630 h 630"/>
                <a:gd name="T16" fmla="*/ 451 w 485"/>
                <a:gd name="T17" fmla="*/ 627 h 630"/>
                <a:gd name="T18" fmla="*/ 477 w 485"/>
                <a:gd name="T19" fmla="*/ 573 h 630"/>
                <a:gd name="T20" fmla="*/ 283 w 485"/>
                <a:gd name="T21" fmla="*/ 29 h 630"/>
                <a:gd name="T22" fmla="*/ 281 w 485"/>
                <a:gd name="T23" fmla="*/ 25 h 630"/>
                <a:gd name="T24" fmla="*/ 280 w 485"/>
                <a:gd name="T25" fmla="*/ 23 h 630"/>
                <a:gd name="T26" fmla="*/ 279 w 485"/>
                <a:gd name="T27" fmla="*/ 21 h 630"/>
                <a:gd name="T28" fmla="*/ 278 w 485"/>
                <a:gd name="T29" fmla="*/ 19 h 630"/>
                <a:gd name="T30" fmla="*/ 277 w 485"/>
                <a:gd name="T31" fmla="*/ 18 h 630"/>
                <a:gd name="T32" fmla="*/ 275 w 485"/>
                <a:gd name="T33" fmla="*/ 16 h 630"/>
                <a:gd name="T34" fmla="*/ 274 w 485"/>
                <a:gd name="T35" fmla="*/ 15 h 630"/>
                <a:gd name="T36" fmla="*/ 272 w 485"/>
                <a:gd name="T37" fmla="*/ 13 h 630"/>
                <a:gd name="T38" fmla="*/ 271 w 485"/>
                <a:gd name="T39" fmla="*/ 12 h 630"/>
                <a:gd name="T40" fmla="*/ 270 w 485"/>
                <a:gd name="T41" fmla="*/ 10 h 630"/>
                <a:gd name="T42" fmla="*/ 268 w 485"/>
                <a:gd name="T43" fmla="*/ 9 h 630"/>
                <a:gd name="T44" fmla="*/ 266 w 485"/>
                <a:gd name="T45" fmla="*/ 8 h 630"/>
                <a:gd name="T46" fmla="*/ 264 w 485"/>
                <a:gd name="T47" fmla="*/ 6 h 630"/>
                <a:gd name="T48" fmla="*/ 262 w 485"/>
                <a:gd name="T49" fmla="*/ 5 h 630"/>
                <a:gd name="T50" fmla="*/ 261 w 485"/>
                <a:gd name="T51" fmla="*/ 5 h 630"/>
                <a:gd name="T52" fmla="*/ 257 w 485"/>
                <a:gd name="T53" fmla="*/ 3 h 630"/>
                <a:gd name="T54" fmla="*/ 256 w 485"/>
                <a:gd name="T55" fmla="*/ 3 h 630"/>
                <a:gd name="T56" fmla="*/ 253 w 485"/>
                <a:gd name="T57" fmla="*/ 2 h 630"/>
                <a:gd name="T58" fmla="*/ 251 w 485"/>
                <a:gd name="T59" fmla="*/ 2 h 630"/>
                <a:gd name="T60" fmla="*/ 248 w 485"/>
                <a:gd name="T61" fmla="*/ 1 h 630"/>
                <a:gd name="T62" fmla="*/ 246 w 485"/>
                <a:gd name="T63" fmla="*/ 1 h 630"/>
                <a:gd name="T64" fmla="*/ 244 w 485"/>
                <a:gd name="T65" fmla="*/ 0 h 630"/>
                <a:gd name="T66" fmla="*/ 240 w 485"/>
                <a:gd name="T67" fmla="*/ 0 h 630"/>
                <a:gd name="T68" fmla="*/ 238 w 485"/>
                <a:gd name="T69" fmla="*/ 1 h 630"/>
                <a:gd name="T70" fmla="*/ 236 w 485"/>
                <a:gd name="T71" fmla="*/ 1 h 630"/>
                <a:gd name="T72" fmla="*/ 233 w 485"/>
                <a:gd name="T73" fmla="*/ 2 h 630"/>
                <a:gd name="T74" fmla="*/ 232 w 485"/>
                <a:gd name="T75" fmla="*/ 2 h 630"/>
                <a:gd name="T76" fmla="*/ 228 w 485"/>
                <a:gd name="T77" fmla="*/ 3 h 630"/>
                <a:gd name="T78" fmla="*/ 228 w 485"/>
                <a:gd name="T79" fmla="*/ 3 h 630"/>
                <a:gd name="T80" fmla="*/ 224 w 485"/>
                <a:gd name="T81" fmla="*/ 5 h 630"/>
                <a:gd name="T82" fmla="*/ 222 w 485"/>
                <a:gd name="T83" fmla="*/ 5 h 630"/>
                <a:gd name="T84" fmla="*/ 220 w 485"/>
                <a:gd name="T85" fmla="*/ 6 h 630"/>
                <a:gd name="T86" fmla="*/ 218 w 485"/>
                <a:gd name="T87" fmla="*/ 8 h 630"/>
                <a:gd name="T88" fmla="*/ 217 w 485"/>
                <a:gd name="T89" fmla="*/ 9 h 630"/>
                <a:gd name="T90" fmla="*/ 215 w 485"/>
                <a:gd name="T91" fmla="*/ 10 h 630"/>
                <a:gd name="T92" fmla="*/ 214 w 485"/>
                <a:gd name="T93" fmla="*/ 12 h 630"/>
                <a:gd name="T94" fmla="*/ 210 w 485"/>
                <a:gd name="T95" fmla="*/ 15 h 630"/>
                <a:gd name="T96" fmla="*/ 209 w 485"/>
                <a:gd name="T97" fmla="*/ 16 h 630"/>
                <a:gd name="T98" fmla="*/ 207 w 485"/>
                <a:gd name="T99" fmla="*/ 18 h 630"/>
                <a:gd name="T100" fmla="*/ 206 w 485"/>
                <a:gd name="T101" fmla="*/ 19 h 630"/>
                <a:gd name="T102" fmla="*/ 205 w 485"/>
                <a:gd name="T103" fmla="*/ 21 h 630"/>
                <a:gd name="T104" fmla="*/ 204 w 485"/>
                <a:gd name="T105" fmla="*/ 23 h 630"/>
                <a:gd name="T106" fmla="*/ 203 w 485"/>
                <a:gd name="T107" fmla="*/ 25 h 630"/>
                <a:gd name="T108" fmla="*/ 202 w 485"/>
                <a:gd name="T109" fmla="*/ 29 h 630"/>
                <a:gd name="T110" fmla="*/ 7 w 485"/>
                <a:gd name="T111" fmla="*/ 573 h 630"/>
                <a:gd name="T112" fmla="*/ 34 w 485"/>
                <a:gd name="T113" fmla="*/ 627 h 630"/>
                <a:gd name="T114" fmla="*/ 243 w 485"/>
                <a:gd name="T115" fmla="*/ 170 h 630"/>
                <a:gd name="T116" fmla="*/ 315 w 485"/>
                <a:gd name="T117" fmla="*/ 372 h 630"/>
                <a:gd name="T118" fmla="*/ 170 w 485"/>
                <a:gd name="T119" fmla="*/ 372 h 630"/>
                <a:gd name="T120" fmla="*/ 243 w 485"/>
                <a:gd name="T121" fmla="*/ 170 h 630"/>
                <a:gd name="T122" fmla="*/ 243 w 485"/>
                <a:gd name="T123" fmla="*/ 170 h 630"/>
                <a:gd name="T124" fmla="*/ 243 w 485"/>
                <a:gd name="T125" fmla="*/ 17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630">
                  <a:moveTo>
                    <a:pt x="34" y="627"/>
                  </a:moveTo>
                  <a:cubicBezTo>
                    <a:pt x="38" y="629"/>
                    <a:pt x="43" y="630"/>
                    <a:pt x="48" y="630"/>
                  </a:cubicBezTo>
                  <a:cubicBezTo>
                    <a:pt x="66" y="630"/>
                    <a:pt x="82" y="619"/>
                    <a:pt x="88" y="602"/>
                  </a:cubicBezTo>
                  <a:cubicBezTo>
                    <a:pt x="140" y="457"/>
                    <a:pt x="140" y="457"/>
                    <a:pt x="1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7"/>
                    <a:pt x="343" y="457"/>
                    <a:pt x="345" y="456"/>
                  </a:cubicBezTo>
                  <a:cubicBezTo>
                    <a:pt x="397" y="602"/>
                    <a:pt x="397" y="602"/>
                    <a:pt x="397" y="602"/>
                  </a:cubicBezTo>
                  <a:cubicBezTo>
                    <a:pt x="403" y="619"/>
                    <a:pt x="419" y="630"/>
                    <a:pt x="437" y="630"/>
                  </a:cubicBezTo>
                  <a:cubicBezTo>
                    <a:pt x="441" y="630"/>
                    <a:pt x="446" y="629"/>
                    <a:pt x="451" y="627"/>
                  </a:cubicBezTo>
                  <a:cubicBezTo>
                    <a:pt x="473" y="619"/>
                    <a:pt x="485" y="595"/>
                    <a:pt x="477" y="573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82" y="28"/>
                    <a:pt x="282" y="27"/>
                    <a:pt x="281" y="25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279" y="21"/>
                    <a:pt x="278" y="20"/>
                    <a:pt x="278" y="19"/>
                  </a:cubicBezTo>
                  <a:cubicBezTo>
                    <a:pt x="278" y="19"/>
                    <a:pt x="277" y="18"/>
                    <a:pt x="277" y="18"/>
                  </a:cubicBezTo>
                  <a:cubicBezTo>
                    <a:pt x="277" y="17"/>
                    <a:pt x="276" y="17"/>
                    <a:pt x="275" y="16"/>
                  </a:cubicBezTo>
                  <a:cubicBezTo>
                    <a:pt x="275" y="16"/>
                    <a:pt x="275" y="15"/>
                    <a:pt x="274" y="15"/>
                  </a:cubicBezTo>
                  <a:cubicBezTo>
                    <a:pt x="274" y="14"/>
                    <a:pt x="273" y="14"/>
                    <a:pt x="272" y="13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0" y="11"/>
                    <a:pt x="270" y="11"/>
                    <a:pt x="270" y="10"/>
                  </a:cubicBezTo>
                  <a:cubicBezTo>
                    <a:pt x="269" y="10"/>
                    <a:pt x="268" y="9"/>
                    <a:pt x="268" y="9"/>
                  </a:cubicBezTo>
                  <a:cubicBezTo>
                    <a:pt x="267" y="8"/>
                    <a:pt x="267" y="8"/>
                    <a:pt x="266" y="8"/>
                  </a:cubicBezTo>
                  <a:cubicBezTo>
                    <a:pt x="266" y="7"/>
                    <a:pt x="265" y="7"/>
                    <a:pt x="264" y="6"/>
                  </a:cubicBezTo>
                  <a:cubicBezTo>
                    <a:pt x="262" y="5"/>
                    <a:pt x="262" y="5"/>
                    <a:pt x="262" y="5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59" y="4"/>
                    <a:pt x="258" y="3"/>
                    <a:pt x="257" y="3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2" y="2"/>
                    <a:pt x="252" y="2"/>
                    <a:pt x="251" y="2"/>
                  </a:cubicBezTo>
                  <a:cubicBezTo>
                    <a:pt x="250" y="1"/>
                    <a:pt x="249" y="1"/>
                    <a:pt x="248" y="1"/>
                  </a:cubicBezTo>
                  <a:cubicBezTo>
                    <a:pt x="248" y="1"/>
                    <a:pt x="247" y="1"/>
                    <a:pt x="246" y="1"/>
                  </a:cubicBezTo>
                  <a:cubicBezTo>
                    <a:pt x="246" y="1"/>
                    <a:pt x="245" y="0"/>
                    <a:pt x="244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8" y="0"/>
                    <a:pt x="238" y="1"/>
                  </a:cubicBezTo>
                  <a:cubicBezTo>
                    <a:pt x="237" y="1"/>
                    <a:pt x="237" y="1"/>
                    <a:pt x="236" y="1"/>
                  </a:cubicBezTo>
                  <a:cubicBezTo>
                    <a:pt x="235" y="1"/>
                    <a:pt x="234" y="1"/>
                    <a:pt x="233" y="2"/>
                  </a:cubicBezTo>
                  <a:cubicBezTo>
                    <a:pt x="233" y="2"/>
                    <a:pt x="232" y="2"/>
                    <a:pt x="232" y="2"/>
                  </a:cubicBezTo>
                  <a:cubicBezTo>
                    <a:pt x="230" y="2"/>
                    <a:pt x="229" y="3"/>
                    <a:pt x="228" y="3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27" y="3"/>
                    <a:pt x="225" y="4"/>
                    <a:pt x="224" y="5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20" y="7"/>
                    <a:pt x="219" y="7"/>
                    <a:pt x="218" y="8"/>
                  </a:cubicBezTo>
                  <a:cubicBezTo>
                    <a:pt x="218" y="8"/>
                    <a:pt x="217" y="8"/>
                    <a:pt x="217" y="9"/>
                  </a:cubicBezTo>
                  <a:cubicBezTo>
                    <a:pt x="216" y="9"/>
                    <a:pt x="215" y="10"/>
                    <a:pt x="215" y="10"/>
                  </a:cubicBezTo>
                  <a:cubicBezTo>
                    <a:pt x="214" y="11"/>
                    <a:pt x="214" y="11"/>
                    <a:pt x="214" y="12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6"/>
                    <a:pt x="209" y="16"/>
                  </a:cubicBezTo>
                  <a:cubicBezTo>
                    <a:pt x="208" y="17"/>
                    <a:pt x="208" y="17"/>
                    <a:pt x="207" y="18"/>
                  </a:cubicBezTo>
                  <a:cubicBezTo>
                    <a:pt x="207" y="18"/>
                    <a:pt x="207" y="19"/>
                    <a:pt x="206" y="19"/>
                  </a:cubicBezTo>
                  <a:cubicBezTo>
                    <a:pt x="206" y="20"/>
                    <a:pt x="206" y="21"/>
                    <a:pt x="205" y="21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5"/>
                    <a:pt x="203" y="25"/>
                    <a:pt x="203" y="25"/>
                  </a:cubicBezTo>
                  <a:cubicBezTo>
                    <a:pt x="203" y="26"/>
                    <a:pt x="202" y="28"/>
                    <a:pt x="202" y="29"/>
                  </a:cubicBezTo>
                  <a:cubicBezTo>
                    <a:pt x="7" y="573"/>
                    <a:pt x="7" y="573"/>
                    <a:pt x="7" y="573"/>
                  </a:cubicBezTo>
                  <a:cubicBezTo>
                    <a:pt x="0" y="595"/>
                    <a:pt x="12" y="619"/>
                    <a:pt x="34" y="627"/>
                  </a:cubicBezTo>
                  <a:close/>
                  <a:moveTo>
                    <a:pt x="243" y="170"/>
                  </a:moveTo>
                  <a:cubicBezTo>
                    <a:pt x="315" y="372"/>
                    <a:pt x="315" y="372"/>
                    <a:pt x="315" y="372"/>
                  </a:cubicBezTo>
                  <a:cubicBezTo>
                    <a:pt x="170" y="372"/>
                    <a:pt x="170" y="372"/>
                    <a:pt x="170" y="372"/>
                  </a:cubicBezTo>
                  <a:lnTo>
                    <a:pt x="243" y="170"/>
                  </a:lnTo>
                  <a:close/>
                  <a:moveTo>
                    <a:pt x="243" y="170"/>
                  </a:moveTo>
                  <a:cubicBezTo>
                    <a:pt x="243" y="170"/>
                    <a:pt x="243" y="170"/>
                    <a:pt x="243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403E"/>
                </a:solidFill>
              </a:endParaRPr>
            </a:p>
          </p:txBody>
        </p:sp>
      </p:grpSp>
      <p:grpSp>
        <p:nvGrpSpPr>
          <p:cNvPr id="16" name="Group 56">
            <a:extLst>
              <a:ext uri="{FF2B5EF4-FFF2-40B4-BE49-F238E27FC236}">
                <a16:creationId xmlns:a16="http://schemas.microsoft.com/office/drawing/2014/main" id="{D06F94EF-6389-4DA8-8B24-4185C6193C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3148" y="1855527"/>
            <a:ext cx="1153606" cy="1247550"/>
            <a:chOff x="782" y="1042"/>
            <a:chExt cx="307" cy="332"/>
          </a:xfrm>
          <a:solidFill>
            <a:schemeClr val="bg1"/>
          </a:solidFill>
          <a:effectLst>
            <a:outerShdw blurRad="127000" dist="38100" dir="5400000" algn="t" rotWithShape="0">
              <a:srgbClr val="969F98">
                <a:alpha val="20000"/>
              </a:srgbClr>
            </a:outerShdw>
          </a:effectLst>
        </p:grpSpPr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2D2F74D6-8C91-42AC-A840-C1B2FAA2A8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" y="1042"/>
              <a:ext cx="120" cy="202"/>
            </a:xfrm>
            <a:custGeom>
              <a:avLst/>
              <a:gdLst>
                <a:gd name="T0" fmla="*/ 17 w 553"/>
                <a:gd name="T1" fmla="*/ 630 h 933"/>
                <a:gd name="T2" fmla="*/ 17 w 553"/>
                <a:gd name="T3" fmla="*/ 691 h 933"/>
                <a:gd name="T4" fmla="*/ 246 w 553"/>
                <a:gd name="T5" fmla="*/ 920 h 933"/>
                <a:gd name="T6" fmla="*/ 277 w 553"/>
                <a:gd name="T7" fmla="*/ 933 h 933"/>
                <a:gd name="T8" fmla="*/ 307 w 553"/>
                <a:gd name="T9" fmla="*/ 920 h 933"/>
                <a:gd name="T10" fmla="*/ 536 w 553"/>
                <a:gd name="T11" fmla="*/ 691 h 933"/>
                <a:gd name="T12" fmla="*/ 536 w 553"/>
                <a:gd name="T13" fmla="*/ 630 h 933"/>
                <a:gd name="T14" fmla="*/ 475 w 553"/>
                <a:gd name="T15" fmla="*/ 630 h 933"/>
                <a:gd name="T16" fmla="*/ 320 w 553"/>
                <a:gd name="T17" fmla="*/ 785 h 933"/>
                <a:gd name="T18" fmla="*/ 320 w 553"/>
                <a:gd name="T19" fmla="*/ 43 h 933"/>
                <a:gd name="T20" fmla="*/ 277 w 553"/>
                <a:gd name="T21" fmla="*/ 0 h 933"/>
                <a:gd name="T22" fmla="*/ 234 w 553"/>
                <a:gd name="T23" fmla="*/ 43 h 933"/>
                <a:gd name="T24" fmla="*/ 234 w 553"/>
                <a:gd name="T25" fmla="*/ 785 h 933"/>
                <a:gd name="T26" fmla="*/ 78 w 553"/>
                <a:gd name="T27" fmla="*/ 630 h 933"/>
                <a:gd name="T28" fmla="*/ 17 w 553"/>
                <a:gd name="T29" fmla="*/ 630 h 933"/>
                <a:gd name="T30" fmla="*/ 17 w 553"/>
                <a:gd name="T31" fmla="*/ 630 h 933"/>
                <a:gd name="T32" fmla="*/ 17 w 553"/>
                <a:gd name="T33" fmla="*/ 63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933">
                  <a:moveTo>
                    <a:pt x="17" y="630"/>
                  </a:moveTo>
                  <a:cubicBezTo>
                    <a:pt x="0" y="647"/>
                    <a:pt x="0" y="674"/>
                    <a:pt x="17" y="691"/>
                  </a:cubicBezTo>
                  <a:cubicBezTo>
                    <a:pt x="246" y="920"/>
                    <a:pt x="246" y="920"/>
                    <a:pt x="246" y="920"/>
                  </a:cubicBezTo>
                  <a:cubicBezTo>
                    <a:pt x="255" y="928"/>
                    <a:pt x="266" y="933"/>
                    <a:pt x="277" y="933"/>
                  </a:cubicBezTo>
                  <a:cubicBezTo>
                    <a:pt x="288" y="933"/>
                    <a:pt x="299" y="929"/>
                    <a:pt x="307" y="920"/>
                  </a:cubicBezTo>
                  <a:cubicBezTo>
                    <a:pt x="536" y="691"/>
                    <a:pt x="536" y="691"/>
                    <a:pt x="536" y="691"/>
                  </a:cubicBezTo>
                  <a:cubicBezTo>
                    <a:pt x="553" y="674"/>
                    <a:pt x="553" y="647"/>
                    <a:pt x="536" y="630"/>
                  </a:cubicBezTo>
                  <a:cubicBezTo>
                    <a:pt x="519" y="613"/>
                    <a:pt x="492" y="613"/>
                    <a:pt x="475" y="630"/>
                  </a:cubicBezTo>
                  <a:cubicBezTo>
                    <a:pt x="320" y="785"/>
                    <a:pt x="320" y="785"/>
                    <a:pt x="320" y="785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19"/>
                    <a:pt x="301" y="0"/>
                    <a:pt x="277" y="0"/>
                  </a:cubicBezTo>
                  <a:cubicBezTo>
                    <a:pt x="253" y="0"/>
                    <a:pt x="234" y="19"/>
                    <a:pt x="234" y="43"/>
                  </a:cubicBezTo>
                  <a:cubicBezTo>
                    <a:pt x="234" y="785"/>
                    <a:pt x="234" y="785"/>
                    <a:pt x="234" y="785"/>
                  </a:cubicBezTo>
                  <a:cubicBezTo>
                    <a:pt x="78" y="630"/>
                    <a:pt x="78" y="630"/>
                    <a:pt x="78" y="630"/>
                  </a:cubicBezTo>
                  <a:cubicBezTo>
                    <a:pt x="61" y="613"/>
                    <a:pt x="34" y="613"/>
                    <a:pt x="17" y="630"/>
                  </a:cubicBezTo>
                  <a:close/>
                  <a:moveTo>
                    <a:pt x="17" y="630"/>
                  </a:moveTo>
                  <a:cubicBezTo>
                    <a:pt x="17" y="630"/>
                    <a:pt x="17" y="630"/>
                    <a:pt x="17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403E"/>
                </a:solidFill>
              </a:endParaRPr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3072B2DD-EBC4-4DD1-A1CA-387AD47654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" y="1130"/>
              <a:ext cx="307" cy="244"/>
            </a:xfrm>
            <a:custGeom>
              <a:avLst/>
              <a:gdLst>
                <a:gd name="T0" fmla="*/ 1414 w 1416"/>
                <a:gd name="T1" fmla="*/ 579 h 1128"/>
                <a:gd name="T2" fmla="*/ 1264 w 1416"/>
                <a:gd name="T3" fmla="*/ 35 h 1128"/>
                <a:gd name="T4" fmla="*/ 1240 w 1416"/>
                <a:gd name="T5" fmla="*/ 7 h 1128"/>
                <a:gd name="T6" fmla="*/ 1236 w 1416"/>
                <a:gd name="T7" fmla="*/ 5 h 1128"/>
                <a:gd name="T8" fmla="*/ 1218 w 1416"/>
                <a:gd name="T9" fmla="*/ 1 h 1128"/>
                <a:gd name="T10" fmla="*/ 947 w 1416"/>
                <a:gd name="T11" fmla="*/ 1 h 1128"/>
                <a:gd name="T12" fmla="*/ 904 w 1416"/>
                <a:gd name="T13" fmla="*/ 44 h 1128"/>
                <a:gd name="T14" fmla="*/ 947 w 1416"/>
                <a:gd name="T15" fmla="*/ 87 h 1128"/>
                <a:gd name="T16" fmla="*/ 1189 w 1416"/>
                <a:gd name="T17" fmla="*/ 87 h 1128"/>
                <a:gd name="T18" fmla="*/ 1316 w 1416"/>
                <a:gd name="T19" fmla="*/ 548 h 1128"/>
                <a:gd name="T20" fmla="*/ 980 w 1416"/>
                <a:gd name="T21" fmla="*/ 548 h 1128"/>
                <a:gd name="T22" fmla="*/ 937 w 1416"/>
                <a:gd name="T23" fmla="*/ 591 h 1128"/>
                <a:gd name="T24" fmla="*/ 937 w 1416"/>
                <a:gd name="T25" fmla="*/ 630 h 1128"/>
                <a:gd name="T26" fmla="*/ 833 w 1416"/>
                <a:gd name="T27" fmla="*/ 734 h 1128"/>
                <a:gd name="T28" fmla="*/ 569 w 1416"/>
                <a:gd name="T29" fmla="*/ 734 h 1128"/>
                <a:gd name="T30" fmla="*/ 466 w 1416"/>
                <a:gd name="T31" fmla="*/ 630 h 1128"/>
                <a:gd name="T32" fmla="*/ 466 w 1416"/>
                <a:gd name="T33" fmla="*/ 591 h 1128"/>
                <a:gd name="T34" fmla="*/ 422 w 1416"/>
                <a:gd name="T35" fmla="*/ 548 h 1128"/>
                <a:gd name="T36" fmla="*/ 100 w 1416"/>
                <a:gd name="T37" fmla="*/ 548 h 1128"/>
                <a:gd name="T38" fmla="*/ 227 w 1416"/>
                <a:gd name="T39" fmla="*/ 87 h 1128"/>
                <a:gd name="T40" fmla="*/ 469 w 1416"/>
                <a:gd name="T41" fmla="*/ 87 h 1128"/>
                <a:gd name="T42" fmla="*/ 512 w 1416"/>
                <a:gd name="T43" fmla="*/ 43 h 1128"/>
                <a:gd name="T44" fmla="*/ 469 w 1416"/>
                <a:gd name="T45" fmla="*/ 0 h 1128"/>
                <a:gd name="T46" fmla="*/ 198 w 1416"/>
                <a:gd name="T47" fmla="*/ 0 h 1128"/>
                <a:gd name="T48" fmla="*/ 180 w 1416"/>
                <a:gd name="T49" fmla="*/ 4 h 1128"/>
                <a:gd name="T50" fmla="*/ 176 w 1416"/>
                <a:gd name="T51" fmla="*/ 6 h 1128"/>
                <a:gd name="T52" fmla="*/ 152 w 1416"/>
                <a:gd name="T53" fmla="*/ 34 h 1128"/>
                <a:gd name="T54" fmla="*/ 2 w 1416"/>
                <a:gd name="T55" fmla="*/ 578 h 1128"/>
                <a:gd name="T56" fmla="*/ 0 w 1416"/>
                <a:gd name="T57" fmla="*/ 589 h 1128"/>
                <a:gd name="T58" fmla="*/ 0 w 1416"/>
                <a:gd name="T59" fmla="*/ 816 h 1128"/>
                <a:gd name="T60" fmla="*/ 312 w 1416"/>
                <a:gd name="T61" fmla="*/ 1128 h 1128"/>
                <a:gd name="T62" fmla="*/ 1104 w 1416"/>
                <a:gd name="T63" fmla="*/ 1128 h 1128"/>
                <a:gd name="T64" fmla="*/ 1416 w 1416"/>
                <a:gd name="T65" fmla="*/ 816 h 1128"/>
                <a:gd name="T66" fmla="*/ 1416 w 1416"/>
                <a:gd name="T67" fmla="*/ 590 h 1128"/>
                <a:gd name="T68" fmla="*/ 1414 w 1416"/>
                <a:gd name="T69" fmla="*/ 579 h 1128"/>
                <a:gd name="T70" fmla="*/ 1329 w 1416"/>
                <a:gd name="T71" fmla="*/ 816 h 1128"/>
                <a:gd name="T72" fmla="*/ 1104 w 1416"/>
                <a:gd name="T73" fmla="*/ 1041 h 1128"/>
                <a:gd name="T74" fmla="*/ 312 w 1416"/>
                <a:gd name="T75" fmla="*/ 1041 h 1128"/>
                <a:gd name="T76" fmla="*/ 86 w 1416"/>
                <a:gd name="T77" fmla="*/ 816 h 1128"/>
                <a:gd name="T78" fmla="*/ 86 w 1416"/>
                <a:gd name="T79" fmla="*/ 634 h 1128"/>
                <a:gd name="T80" fmla="*/ 380 w 1416"/>
                <a:gd name="T81" fmla="*/ 634 h 1128"/>
                <a:gd name="T82" fmla="*/ 570 w 1416"/>
                <a:gd name="T83" fmla="*/ 820 h 1128"/>
                <a:gd name="T84" fmla="*/ 834 w 1416"/>
                <a:gd name="T85" fmla="*/ 820 h 1128"/>
                <a:gd name="T86" fmla="*/ 1024 w 1416"/>
                <a:gd name="T87" fmla="*/ 634 h 1128"/>
                <a:gd name="T88" fmla="*/ 1330 w 1416"/>
                <a:gd name="T89" fmla="*/ 634 h 1128"/>
                <a:gd name="T90" fmla="*/ 1330 w 1416"/>
                <a:gd name="T91" fmla="*/ 816 h 1128"/>
                <a:gd name="T92" fmla="*/ 1329 w 1416"/>
                <a:gd name="T93" fmla="*/ 816 h 1128"/>
                <a:gd name="T94" fmla="*/ 1329 w 1416"/>
                <a:gd name="T95" fmla="*/ 816 h 1128"/>
                <a:gd name="T96" fmla="*/ 1329 w 1416"/>
                <a:gd name="T97" fmla="*/ 81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6" h="1128">
                  <a:moveTo>
                    <a:pt x="1414" y="579"/>
                  </a:moveTo>
                  <a:cubicBezTo>
                    <a:pt x="1264" y="35"/>
                    <a:pt x="1264" y="35"/>
                    <a:pt x="1264" y="35"/>
                  </a:cubicBezTo>
                  <a:cubicBezTo>
                    <a:pt x="1260" y="22"/>
                    <a:pt x="1252" y="12"/>
                    <a:pt x="1240" y="7"/>
                  </a:cubicBezTo>
                  <a:cubicBezTo>
                    <a:pt x="1236" y="5"/>
                    <a:pt x="1236" y="5"/>
                    <a:pt x="1236" y="5"/>
                  </a:cubicBezTo>
                  <a:cubicBezTo>
                    <a:pt x="1230" y="2"/>
                    <a:pt x="1224" y="1"/>
                    <a:pt x="1218" y="1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23" y="1"/>
                    <a:pt x="904" y="20"/>
                    <a:pt x="904" y="44"/>
                  </a:cubicBezTo>
                  <a:cubicBezTo>
                    <a:pt x="904" y="68"/>
                    <a:pt x="923" y="87"/>
                    <a:pt x="947" y="87"/>
                  </a:cubicBezTo>
                  <a:cubicBezTo>
                    <a:pt x="1189" y="87"/>
                    <a:pt x="1189" y="87"/>
                    <a:pt x="1189" y="87"/>
                  </a:cubicBezTo>
                  <a:cubicBezTo>
                    <a:pt x="1316" y="548"/>
                    <a:pt x="1316" y="548"/>
                    <a:pt x="1316" y="548"/>
                  </a:cubicBezTo>
                  <a:cubicBezTo>
                    <a:pt x="980" y="548"/>
                    <a:pt x="980" y="548"/>
                    <a:pt x="980" y="548"/>
                  </a:cubicBezTo>
                  <a:cubicBezTo>
                    <a:pt x="956" y="548"/>
                    <a:pt x="937" y="567"/>
                    <a:pt x="937" y="591"/>
                  </a:cubicBezTo>
                  <a:cubicBezTo>
                    <a:pt x="937" y="630"/>
                    <a:pt x="937" y="630"/>
                    <a:pt x="937" y="630"/>
                  </a:cubicBezTo>
                  <a:cubicBezTo>
                    <a:pt x="937" y="687"/>
                    <a:pt x="890" y="734"/>
                    <a:pt x="833" y="734"/>
                  </a:cubicBezTo>
                  <a:cubicBezTo>
                    <a:pt x="569" y="734"/>
                    <a:pt x="569" y="734"/>
                    <a:pt x="569" y="734"/>
                  </a:cubicBezTo>
                  <a:cubicBezTo>
                    <a:pt x="512" y="734"/>
                    <a:pt x="466" y="687"/>
                    <a:pt x="466" y="630"/>
                  </a:cubicBezTo>
                  <a:cubicBezTo>
                    <a:pt x="466" y="591"/>
                    <a:pt x="466" y="591"/>
                    <a:pt x="466" y="591"/>
                  </a:cubicBezTo>
                  <a:cubicBezTo>
                    <a:pt x="466" y="567"/>
                    <a:pt x="446" y="548"/>
                    <a:pt x="422" y="548"/>
                  </a:cubicBezTo>
                  <a:cubicBezTo>
                    <a:pt x="100" y="548"/>
                    <a:pt x="100" y="548"/>
                    <a:pt x="100" y="54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469" y="87"/>
                    <a:pt x="469" y="87"/>
                    <a:pt x="469" y="87"/>
                  </a:cubicBezTo>
                  <a:cubicBezTo>
                    <a:pt x="493" y="87"/>
                    <a:pt x="512" y="67"/>
                    <a:pt x="512" y="43"/>
                  </a:cubicBezTo>
                  <a:cubicBezTo>
                    <a:pt x="512" y="19"/>
                    <a:pt x="493" y="0"/>
                    <a:pt x="46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2" y="0"/>
                    <a:pt x="186" y="1"/>
                    <a:pt x="180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64" y="11"/>
                    <a:pt x="155" y="21"/>
                    <a:pt x="152" y="34"/>
                  </a:cubicBezTo>
                  <a:cubicBezTo>
                    <a:pt x="2" y="578"/>
                    <a:pt x="2" y="578"/>
                    <a:pt x="2" y="578"/>
                  </a:cubicBezTo>
                  <a:cubicBezTo>
                    <a:pt x="1" y="582"/>
                    <a:pt x="0" y="585"/>
                    <a:pt x="0" y="589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988"/>
                    <a:pt x="140" y="1128"/>
                    <a:pt x="312" y="1128"/>
                  </a:cubicBezTo>
                  <a:cubicBezTo>
                    <a:pt x="1104" y="1128"/>
                    <a:pt x="1104" y="1128"/>
                    <a:pt x="1104" y="1128"/>
                  </a:cubicBezTo>
                  <a:cubicBezTo>
                    <a:pt x="1276" y="1128"/>
                    <a:pt x="1416" y="988"/>
                    <a:pt x="1416" y="816"/>
                  </a:cubicBezTo>
                  <a:cubicBezTo>
                    <a:pt x="1416" y="590"/>
                    <a:pt x="1416" y="590"/>
                    <a:pt x="1416" y="590"/>
                  </a:cubicBezTo>
                  <a:cubicBezTo>
                    <a:pt x="1416" y="586"/>
                    <a:pt x="1415" y="582"/>
                    <a:pt x="1414" y="579"/>
                  </a:cubicBezTo>
                  <a:close/>
                  <a:moveTo>
                    <a:pt x="1329" y="816"/>
                  </a:moveTo>
                  <a:cubicBezTo>
                    <a:pt x="1329" y="940"/>
                    <a:pt x="1228" y="1041"/>
                    <a:pt x="1104" y="1041"/>
                  </a:cubicBezTo>
                  <a:cubicBezTo>
                    <a:pt x="312" y="1041"/>
                    <a:pt x="312" y="1041"/>
                    <a:pt x="312" y="1041"/>
                  </a:cubicBezTo>
                  <a:cubicBezTo>
                    <a:pt x="188" y="1041"/>
                    <a:pt x="86" y="940"/>
                    <a:pt x="86" y="816"/>
                  </a:cubicBezTo>
                  <a:cubicBezTo>
                    <a:pt x="86" y="634"/>
                    <a:pt x="86" y="634"/>
                    <a:pt x="86" y="634"/>
                  </a:cubicBezTo>
                  <a:cubicBezTo>
                    <a:pt x="380" y="634"/>
                    <a:pt x="380" y="634"/>
                    <a:pt x="380" y="634"/>
                  </a:cubicBezTo>
                  <a:cubicBezTo>
                    <a:pt x="382" y="737"/>
                    <a:pt x="467" y="820"/>
                    <a:pt x="570" y="820"/>
                  </a:cubicBezTo>
                  <a:cubicBezTo>
                    <a:pt x="834" y="820"/>
                    <a:pt x="834" y="820"/>
                    <a:pt x="834" y="820"/>
                  </a:cubicBezTo>
                  <a:cubicBezTo>
                    <a:pt x="937" y="820"/>
                    <a:pt x="1021" y="737"/>
                    <a:pt x="1024" y="634"/>
                  </a:cubicBezTo>
                  <a:cubicBezTo>
                    <a:pt x="1330" y="634"/>
                    <a:pt x="1330" y="634"/>
                    <a:pt x="1330" y="634"/>
                  </a:cubicBezTo>
                  <a:cubicBezTo>
                    <a:pt x="1330" y="816"/>
                    <a:pt x="1330" y="816"/>
                    <a:pt x="1330" y="816"/>
                  </a:cubicBezTo>
                  <a:lnTo>
                    <a:pt x="1329" y="816"/>
                  </a:lnTo>
                  <a:close/>
                  <a:moveTo>
                    <a:pt x="1329" y="816"/>
                  </a:moveTo>
                  <a:cubicBezTo>
                    <a:pt x="1329" y="816"/>
                    <a:pt x="1329" y="816"/>
                    <a:pt x="1329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F403E"/>
                </a:solidFill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DCF1BB-27B4-4440-A95C-492875A5D6DC}"/>
              </a:ext>
            </a:extLst>
          </p:cNvPr>
          <p:cNvCxnSpPr>
            <a:cxnSpLocks/>
          </p:cNvCxnSpPr>
          <p:nvPr/>
        </p:nvCxnSpPr>
        <p:spPr>
          <a:xfrm flipH="1">
            <a:off x="1043118" y="4314350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7322AB-5E0A-4D2B-91A2-402B07292C12}"/>
              </a:ext>
            </a:extLst>
          </p:cNvPr>
          <p:cNvCxnSpPr>
            <a:cxnSpLocks/>
          </p:cNvCxnSpPr>
          <p:nvPr/>
        </p:nvCxnSpPr>
        <p:spPr>
          <a:xfrm flipH="1">
            <a:off x="8998635" y="4314350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AC89843-B6EF-4E8A-98F0-EC229978A43E}"/>
              </a:ext>
            </a:extLst>
          </p:cNvPr>
          <p:cNvCxnSpPr/>
          <p:nvPr/>
        </p:nvCxnSpPr>
        <p:spPr>
          <a:xfrm>
            <a:off x="0" y="57077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3B7097-FF58-402A-8F53-25C74FBADD8A}"/>
              </a:ext>
            </a:extLst>
          </p:cNvPr>
          <p:cNvSpPr txBox="1"/>
          <p:nvPr/>
        </p:nvSpPr>
        <p:spPr>
          <a:xfrm>
            <a:off x="3452929" y="216833"/>
            <a:ext cx="5291706" cy="707886"/>
          </a:xfrm>
          <a:prstGeom prst="rect">
            <a:avLst/>
          </a:prstGeom>
          <a:solidFill>
            <a:srgbClr val="EDC7D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CFCFD"/>
                </a:solidFill>
                <a:latin typeface="+mj-ea"/>
                <a:ea typeface="+mj-ea"/>
              </a:rPr>
              <a:t>Target Data Volume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74D928-4A5C-45A7-A7AE-61A2583DB9BF}"/>
              </a:ext>
            </a:extLst>
          </p:cNvPr>
          <p:cNvSpPr/>
          <p:nvPr/>
        </p:nvSpPr>
        <p:spPr>
          <a:xfrm>
            <a:off x="4430711" y="1278662"/>
            <a:ext cx="3377975" cy="4858684"/>
          </a:xfrm>
          <a:prstGeom prst="rect">
            <a:avLst/>
          </a:prstGeom>
          <a:noFill/>
          <a:ln w="5715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99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277614E-0EAE-4046-84A3-D1B0C0BC6A0A}"/>
              </a:ext>
            </a:extLst>
          </p:cNvPr>
          <p:cNvSpPr/>
          <p:nvPr/>
        </p:nvSpPr>
        <p:spPr>
          <a:xfrm>
            <a:off x="3742063" y="0"/>
            <a:ext cx="4707874" cy="6858000"/>
          </a:xfrm>
          <a:prstGeom prst="rect">
            <a:avLst/>
          </a:prstGeom>
          <a:solidFill>
            <a:srgbClr val="EDC7D2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2281F7-E7DA-47C3-9156-2967FCA9391D}"/>
              </a:ext>
            </a:extLst>
          </p:cNvPr>
          <p:cNvSpPr/>
          <p:nvPr/>
        </p:nvSpPr>
        <p:spPr>
          <a:xfrm>
            <a:off x="695325" y="1563813"/>
            <a:ext cx="10801348" cy="3730374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55D2C7-DE24-454D-84CD-E35556740759}"/>
              </a:ext>
            </a:extLst>
          </p:cNvPr>
          <p:cNvSpPr/>
          <p:nvPr/>
        </p:nvSpPr>
        <p:spPr>
          <a:xfrm>
            <a:off x="1363519" y="842302"/>
            <a:ext cx="9343776" cy="2191172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E298DA-3C97-4728-868A-BAD23900F4BD}"/>
              </a:ext>
            </a:extLst>
          </p:cNvPr>
          <p:cNvSpPr/>
          <p:nvPr/>
        </p:nvSpPr>
        <p:spPr>
          <a:xfrm>
            <a:off x="1605889" y="3824526"/>
            <a:ext cx="9101406" cy="2191172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Group 61">
            <a:extLst>
              <a:ext uri="{FF2B5EF4-FFF2-40B4-BE49-F238E27FC236}">
                <a16:creationId xmlns:a16="http://schemas.microsoft.com/office/drawing/2014/main" id="{E86F85CB-25D5-4BF3-BC73-0AF48C3B4B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61008" y="1126334"/>
            <a:ext cx="1757472" cy="1623108"/>
            <a:chOff x="1262" y="1043"/>
            <a:chExt cx="327" cy="302"/>
          </a:xfrm>
          <a:solidFill>
            <a:srgbClr val="F9B359"/>
          </a:solidFill>
        </p:grpSpPr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8220F257-7C1D-4FD4-81EA-E7CB7B7A5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118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solidFill>
              <a:srgbClr val="D37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D5E652D-F975-46E5-BE0B-9052DF833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6" y="1043"/>
              <a:ext cx="139" cy="231"/>
            </a:xfrm>
            <a:custGeom>
              <a:avLst/>
              <a:gdLst>
                <a:gd name="T0" fmla="*/ 292 w 644"/>
                <a:gd name="T1" fmla="*/ 1055 h 1067"/>
                <a:gd name="T2" fmla="*/ 322 w 644"/>
                <a:gd name="T3" fmla="*/ 1067 h 1067"/>
                <a:gd name="T4" fmla="*/ 352 w 644"/>
                <a:gd name="T5" fmla="*/ 1055 h 1067"/>
                <a:gd name="T6" fmla="*/ 627 w 644"/>
                <a:gd name="T7" fmla="*/ 780 h 1067"/>
                <a:gd name="T8" fmla="*/ 627 w 644"/>
                <a:gd name="T9" fmla="*/ 719 h 1067"/>
                <a:gd name="T10" fmla="*/ 566 w 644"/>
                <a:gd name="T11" fmla="*/ 719 h 1067"/>
                <a:gd name="T12" fmla="*/ 365 w 644"/>
                <a:gd name="T13" fmla="*/ 920 h 1067"/>
                <a:gd name="T14" fmla="*/ 365 w 644"/>
                <a:gd name="T15" fmla="*/ 43 h 1067"/>
                <a:gd name="T16" fmla="*/ 322 w 644"/>
                <a:gd name="T17" fmla="*/ 0 h 1067"/>
                <a:gd name="T18" fmla="*/ 279 w 644"/>
                <a:gd name="T19" fmla="*/ 43 h 1067"/>
                <a:gd name="T20" fmla="*/ 279 w 644"/>
                <a:gd name="T21" fmla="*/ 920 h 1067"/>
                <a:gd name="T22" fmla="*/ 78 w 644"/>
                <a:gd name="T23" fmla="*/ 719 h 1067"/>
                <a:gd name="T24" fmla="*/ 17 w 644"/>
                <a:gd name="T25" fmla="*/ 719 h 1067"/>
                <a:gd name="T26" fmla="*/ 17 w 644"/>
                <a:gd name="T27" fmla="*/ 780 h 1067"/>
                <a:gd name="T28" fmla="*/ 292 w 644"/>
                <a:gd name="T29" fmla="*/ 1055 h 1067"/>
                <a:gd name="T30" fmla="*/ 292 w 644"/>
                <a:gd name="T31" fmla="*/ 1055 h 1067"/>
                <a:gd name="T32" fmla="*/ 292 w 644"/>
                <a:gd name="T33" fmla="*/ 1055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4" h="1067">
                  <a:moveTo>
                    <a:pt x="292" y="1055"/>
                  </a:moveTo>
                  <a:cubicBezTo>
                    <a:pt x="300" y="1063"/>
                    <a:pt x="311" y="1067"/>
                    <a:pt x="322" y="1067"/>
                  </a:cubicBezTo>
                  <a:cubicBezTo>
                    <a:pt x="333" y="1067"/>
                    <a:pt x="344" y="1063"/>
                    <a:pt x="352" y="1055"/>
                  </a:cubicBezTo>
                  <a:cubicBezTo>
                    <a:pt x="627" y="780"/>
                    <a:pt x="627" y="780"/>
                    <a:pt x="627" y="780"/>
                  </a:cubicBezTo>
                  <a:cubicBezTo>
                    <a:pt x="644" y="763"/>
                    <a:pt x="644" y="736"/>
                    <a:pt x="627" y="719"/>
                  </a:cubicBezTo>
                  <a:cubicBezTo>
                    <a:pt x="610" y="702"/>
                    <a:pt x="583" y="702"/>
                    <a:pt x="566" y="719"/>
                  </a:cubicBezTo>
                  <a:cubicBezTo>
                    <a:pt x="365" y="920"/>
                    <a:pt x="365" y="920"/>
                    <a:pt x="365" y="920"/>
                  </a:cubicBezTo>
                  <a:cubicBezTo>
                    <a:pt x="365" y="43"/>
                    <a:pt x="365" y="43"/>
                    <a:pt x="365" y="43"/>
                  </a:cubicBezTo>
                  <a:cubicBezTo>
                    <a:pt x="365" y="19"/>
                    <a:pt x="346" y="0"/>
                    <a:pt x="322" y="0"/>
                  </a:cubicBezTo>
                  <a:cubicBezTo>
                    <a:pt x="298" y="0"/>
                    <a:pt x="279" y="19"/>
                    <a:pt x="279" y="43"/>
                  </a:cubicBezTo>
                  <a:cubicBezTo>
                    <a:pt x="279" y="920"/>
                    <a:pt x="279" y="920"/>
                    <a:pt x="279" y="920"/>
                  </a:cubicBezTo>
                  <a:cubicBezTo>
                    <a:pt x="78" y="719"/>
                    <a:pt x="78" y="719"/>
                    <a:pt x="78" y="719"/>
                  </a:cubicBezTo>
                  <a:cubicBezTo>
                    <a:pt x="61" y="702"/>
                    <a:pt x="34" y="702"/>
                    <a:pt x="17" y="719"/>
                  </a:cubicBezTo>
                  <a:cubicBezTo>
                    <a:pt x="0" y="736"/>
                    <a:pt x="0" y="763"/>
                    <a:pt x="17" y="780"/>
                  </a:cubicBezTo>
                  <a:lnTo>
                    <a:pt x="292" y="1055"/>
                  </a:lnTo>
                  <a:close/>
                  <a:moveTo>
                    <a:pt x="292" y="1055"/>
                  </a:moveTo>
                  <a:cubicBezTo>
                    <a:pt x="292" y="1055"/>
                    <a:pt x="292" y="1055"/>
                    <a:pt x="292" y="1055"/>
                  </a:cubicBezTo>
                </a:path>
              </a:pathLst>
            </a:custGeom>
            <a:solidFill>
              <a:srgbClr val="D37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1" name="Group 230">
            <a:extLst>
              <a:ext uri="{FF2B5EF4-FFF2-40B4-BE49-F238E27FC236}">
                <a16:creationId xmlns:a16="http://schemas.microsoft.com/office/drawing/2014/main" id="{888CD9D0-5D30-42D8-94F5-84F0647614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73520" y="4084372"/>
            <a:ext cx="1811220" cy="1671480"/>
            <a:chOff x="1262" y="3602"/>
            <a:chExt cx="337" cy="311"/>
          </a:xfrm>
          <a:solidFill>
            <a:srgbClr val="D37791"/>
          </a:solidFill>
        </p:grpSpPr>
        <p:sp>
          <p:nvSpPr>
            <p:cNvPr id="12" name="Freeform 231">
              <a:extLst>
                <a:ext uri="{FF2B5EF4-FFF2-40B4-BE49-F238E27FC236}">
                  <a16:creationId xmlns:a16="http://schemas.microsoft.com/office/drawing/2014/main" id="{8EAC6E16-2611-4CF8-8A77-E86F0586F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3602"/>
              <a:ext cx="337" cy="250"/>
            </a:xfrm>
            <a:custGeom>
              <a:avLst/>
              <a:gdLst>
                <a:gd name="T0" fmla="*/ 1266 w 1556"/>
                <a:gd name="T1" fmla="*/ 376 h 1155"/>
                <a:gd name="T2" fmla="*/ 1125 w 1556"/>
                <a:gd name="T3" fmla="*/ 118 h 1155"/>
                <a:gd name="T4" fmla="*/ 821 w 1556"/>
                <a:gd name="T5" fmla="*/ 0 h 1155"/>
                <a:gd name="T6" fmla="*/ 577 w 1556"/>
                <a:gd name="T7" fmla="*/ 72 h 1155"/>
                <a:gd name="T8" fmla="*/ 430 w 1556"/>
                <a:gd name="T9" fmla="*/ 226 h 1155"/>
                <a:gd name="T10" fmla="*/ 383 w 1556"/>
                <a:gd name="T11" fmla="*/ 221 h 1155"/>
                <a:gd name="T12" fmla="*/ 136 w 1556"/>
                <a:gd name="T13" fmla="*/ 468 h 1155"/>
                <a:gd name="T14" fmla="*/ 141 w 1556"/>
                <a:gd name="T15" fmla="*/ 519 h 1155"/>
                <a:gd name="T16" fmla="*/ 0 w 1556"/>
                <a:gd name="T17" fmla="*/ 796 h 1155"/>
                <a:gd name="T18" fmla="*/ 93 w 1556"/>
                <a:gd name="T19" fmla="*/ 1039 h 1155"/>
                <a:gd name="T20" fmla="*/ 324 w 1556"/>
                <a:gd name="T21" fmla="*/ 1155 h 1155"/>
                <a:gd name="T22" fmla="*/ 601 w 1556"/>
                <a:gd name="T23" fmla="*/ 1155 h 1155"/>
                <a:gd name="T24" fmla="*/ 644 w 1556"/>
                <a:gd name="T25" fmla="*/ 1112 h 1155"/>
                <a:gd name="T26" fmla="*/ 601 w 1556"/>
                <a:gd name="T27" fmla="*/ 1068 h 1155"/>
                <a:gd name="T28" fmla="*/ 327 w 1556"/>
                <a:gd name="T29" fmla="*/ 1068 h 1155"/>
                <a:gd name="T30" fmla="*/ 86 w 1556"/>
                <a:gd name="T31" fmla="*/ 796 h 1155"/>
                <a:gd name="T32" fmla="*/ 213 w 1556"/>
                <a:gd name="T33" fmla="*/ 575 h 1155"/>
                <a:gd name="T34" fmla="*/ 232 w 1556"/>
                <a:gd name="T35" fmla="*/ 523 h 1155"/>
                <a:gd name="T36" fmla="*/ 223 w 1556"/>
                <a:gd name="T37" fmla="*/ 468 h 1155"/>
                <a:gd name="T38" fmla="*/ 383 w 1556"/>
                <a:gd name="T39" fmla="*/ 307 h 1155"/>
                <a:gd name="T40" fmla="*/ 438 w 1556"/>
                <a:gd name="T41" fmla="*/ 317 h 1155"/>
                <a:gd name="T42" fmla="*/ 492 w 1556"/>
                <a:gd name="T43" fmla="*/ 295 h 1155"/>
                <a:gd name="T44" fmla="*/ 821 w 1556"/>
                <a:gd name="T45" fmla="*/ 86 h 1155"/>
                <a:gd name="T46" fmla="*/ 1184 w 1556"/>
                <a:gd name="T47" fmla="*/ 415 h 1155"/>
                <a:gd name="T48" fmla="*/ 1220 w 1556"/>
                <a:gd name="T49" fmla="*/ 453 h 1155"/>
                <a:gd name="T50" fmla="*/ 1470 w 1556"/>
                <a:gd name="T51" fmla="*/ 759 h 1155"/>
                <a:gd name="T52" fmla="*/ 1190 w 1556"/>
                <a:gd name="T53" fmla="*/ 1068 h 1155"/>
                <a:gd name="T54" fmla="*/ 955 w 1556"/>
                <a:gd name="T55" fmla="*/ 1068 h 1155"/>
                <a:gd name="T56" fmla="*/ 911 w 1556"/>
                <a:gd name="T57" fmla="*/ 1111 h 1155"/>
                <a:gd name="T58" fmla="*/ 955 w 1556"/>
                <a:gd name="T59" fmla="*/ 1155 h 1155"/>
                <a:gd name="T60" fmla="*/ 1195 w 1556"/>
                <a:gd name="T61" fmla="*/ 1155 h 1155"/>
                <a:gd name="T62" fmla="*/ 1452 w 1556"/>
                <a:gd name="T63" fmla="*/ 1028 h 1155"/>
                <a:gd name="T64" fmla="*/ 1556 w 1556"/>
                <a:gd name="T65" fmla="*/ 759 h 1155"/>
                <a:gd name="T66" fmla="*/ 1266 w 1556"/>
                <a:gd name="T67" fmla="*/ 376 h 1155"/>
                <a:gd name="T68" fmla="*/ 1266 w 1556"/>
                <a:gd name="T69" fmla="*/ 376 h 1155"/>
                <a:gd name="T70" fmla="*/ 1266 w 1556"/>
                <a:gd name="T71" fmla="*/ 37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56" h="1155">
                  <a:moveTo>
                    <a:pt x="1266" y="376"/>
                  </a:moveTo>
                  <a:cubicBezTo>
                    <a:pt x="1249" y="277"/>
                    <a:pt x="1200" y="187"/>
                    <a:pt x="1125" y="118"/>
                  </a:cubicBezTo>
                  <a:cubicBezTo>
                    <a:pt x="1042" y="42"/>
                    <a:pt x="934" y="0"/>
                    <a:pt x="821" y="0"/>
                  </a:cubicBezTo>
                  <a:cubicBezTo>
                    <a:pt x="734" y="0"/>
                    <a:pt x="649" y="25"/>
                    <a:pt x="577" y="72"/>
                  </a:cubicBezTo>
                  <a:cubicBezTo>
                    <a:pt x="516" y="111"/>
                    <a:pt x="466" y="164"/>
                    <a:pt x="430" y="226"/>
                  </a:cubicBezTo>
                  <a:cubicBezTo>
                    <a:pt x="415" y="223"/>
                    <a:pt x="399" y="221"/>
                    <a:pt x="383" y="221"/>
                  </a:cubicBezTo>
                  <a:cubicBezTo>
                    <a:pt x="247" y="221"/>
                    <a:pt x="136" y="332"/>
                    <a:pt x="136" y="468"/>
                  </a:cubicBezTo>
                  <a:cubicBezTo>
                    <a:pt x="136" y="486"/>
                    <a:pt x="138" y="503"/>
                    <a:pt x="141" y="519"/>
                  </a:cubicBezTo>
                  <a:cubicBezTo>
                    <a:pt x="53" y="583"/>
                    <a:pt x="0" y="686"/>
                    <a:pt x="0" y="796"/>
                  </a:cubicBezTo>
                  <a:cubicBezTo>
                    <a:pt x="0" y="885"/>
                    <a:pt x="33" y="971"/>
                    <a:pt x="93" y="1039"/>
                  </a:cubicBezTo>
                  <a:cubicBezTo>
                    <a:pt x="155" y="1109"/>
                    <a:pt x="236" y="1150"/>
                    <a:pt x="324" y="1155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25" y="1155"/>
                    <a:pt x="644" y="1136"/>
                    <a:pt x="644" y="1112"/>
                  </a:cubicBezTo>
                  <a:cubicBezTo>
                    <a:pt x="644" y="1088"/>
                    <a:pt x="625" y="1068"/>
                    <a:pt x="601" y="1068"/>
                  </a:cubicBezTo>
                  <a:cubicBezTo>
                    <a:pt x="327" y="1068"/>
                    <a:pt x="327" y="1068"/>
                    <a:pt x="327" y="1068"/>
                  </a:cubicBezTo>
                  <a:cubicBezTo>
                    <a:pt x="196" y="1060"/>
                    <a:pt x="86" y="936"/>
                    <a:pt x="86" y="796"/>
                  </a:cubicBezTo>
                  <a:cubicBezTo>
                    <a:pt x="86" y="705"/>
                    <a:pt x="135" y="621"/>
                    <a:pt x="213" y="575"/>
                  </a:cubicBezTo>
                  <a:cubicBezTo>
                    <a:pt x="232" y="564"/>
                    <a:pt x="239" y="542"/>
                    <a:pt x="232" y="523"/>
                  </a:cubicBezTo>
                  <a:cubicBezTo>
                    <a:pt x="226" y="505"/>
                    <a:pt x="223" y="487"/>
                    <a:pt x="223" y="468"/>
                  </a:cubicBezTo>
                  <a:cubicBezTo>
                    <a:pt x="223" y="379"/>
                    <a:pt x="295" y="307"/>
                    <a:pt x="383" y="307"/>
                  </a:cubicBezTo>
                  <a:cubicBezTo>
                    <a:pt x="402" y="307"/>
                    <a:pt x="420" y="310"/>
                    <a:pt x="438" y="317"/>
                  </a:cubicBezTo>
                  <a:cubicBezTo>
                    <a:pt x="459" y="324"/>
                    <a:pt x="482" y="315"/>
                    <a:pt x="492" y="295"/>
                  </a:cubicBezTo>
                  <a:cubicBezTo>
                    <a:pt x="552" y="168"/>
                    <a:pt x="681" y="86"/>
                    <a:pt x="821" y="86"/>
                  </a:cubicBezTo>
                  <a:cubicBezTo>
                    <a:pt x="1010" y="86"/>
                    <a:pt x="1166" y="227"/>
                    <a:pt x="1184" y="415"/>
                  </a:cubicBezTo>
                  <a:cubicBezTo>
                    <a:pt x="1186" y="434"/>
                    <a:pt x="1201" y="450"/>
                    <a:pt x="1220" y="453"/>
                  </a:cubicBezTo>
                  <a:cubicBezTo>
                    <a:pt x="1362" y="477"/>
                    <a:pt x="1470" y="609"/>
                    <a:pt x="1470" y="759"/>
                  </a:cubicBezTo>
                  <a:cubicBezTo>
                    <a:pt x="1470" y="918"/>
                    <a:pt x="1345" y="1056"/>
                    <a:pt x="1190" y="1068"/>
                  </a:cubicBezTo>
                  <a:cubicBezTo>
                    <a:pt x="955" y="1068"/>
                    <a:pt x="955" y="1068"/>
                    <a:pt x="955" y="1068"/>
                  </a:cubicBezTo>
                  <a:cubicBezTo>
                    <a:pt x="931" y="1068"/>
                    <a:pt x="911" y="1087"/>
                    <a:pt x="911" y="1111"/>
                  </a:cubicBezTo>
                  <a:cubicBezTo>
                    <a:pt x="911" y="1135"/>
                    <a:pt x="931" y="1155"/>
                    <a:pt x="955" y="1155"/>
                  </a:cubicBezTo>
                  <a:cubicBezTo>
                    <a:pt x="1195" y="1155"/>
                    <a:pt x="1195" y="1155"/>
                    <a:pt x="1195" y="1155"/>
                  </a:cubicBezTo>
                  <a:cubicBezTo>
                    <a:pt x="1293" y="1148"/>
                    <a:pt x="1384" y="1103"/>
                    <a:pt x="1452" y="1028"/>
                  </a:cubicBezTo>
                  <a:cubicBezTo>
                    <a:pt x="1519" y="954"/>
                    <a:pt x="1556" y="858"/>
                    <a:pt x="1556" y="759"/>
                  </a:cubicBezTo>
                  <a:cubicBezTo>
                    <a:pt x="1556" y="580"/>
                    <a:pt x="1433" y="420"/>
                    <a:pt x="1266" y="376"/>
                  </a:cubicBezTo>
                  <a:close/>
                  <a:moveTo>
                    <a:pt x="1266" y="376"/>
                  </a:moveTo>
                  <a:cubicBezTo>
                    <a:pt x="1266" y="376"/>
                    <a:pt x="1266" y="376"/>
                    <a:pt x="1266" y="3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32">
              <a:extLst>
                <a:ext uri="{FF2B5EF4-FFF2-40B4-BE49-F238E27FC236}">
                  <a16:creationId xmlns:a16="http://schemas.microsoft.com/office/drawing/2014/main" id="{744CE1BD-217F-44AD-9A10-6DCFA7479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3718"/>
              <a:ext cx="119" cy="195"/>
            </a:xfrm>
            <a:custGeom>
              <a:avLst/>
              <a:gdLst>
                <a:gd name="T0" fmla="*/ 535 w 552"/>
                <a:gd name="T1" fmla="*/ 303 h 904"/>
                <a:gd name="T2" fmla="*/ 535 w 552"/>
                <a:gd name="T3" fmla="*/ 242 h 904"/>
                <a:gd name="T4" fmla="*/ 307 w 552"/>
                <a:gd name="T5" fmla="*/ 13 h 904"/>
                <a:gd name="T6" fmla="*/ 276 w 552"/>
                <a:gd name="T7" fmla="*/ 0 h 904"/>
                <a:gd name="T8" fmla="*/ 246 w 552"/>
                <a:gd name="T9" fmla="*/ 13 h 904"/>
                <a:gd name="T10" fmla="*/ 17 w 552"/>
                <a:gd name="T11" fmla="*/ 242 h 904"/>
                <a:gd name="T12" fmla="*/ 17 w 552"/>
                <a:gd name="T13" fmla="*/ 303 h 904"/>
                <a:gd name="T14" fmla="*/ 47 w 552"/>
                <a:gd name="T15" fmla="*/ 316 h 904"/>
                <a:gd name="T16" fmla="*/ 78 w 552"/>
                <a:gd name="T17" fmla="*/ 303 h 904"/>
                <a:gd name="T18" fmla="*/ 233 w 552"/>
                <a:gd name="T19" fmla="*/ 148 h 904"/>
                <a:gd name="T20" fmla="*/ 233 w 552"/>
                <a:gd name="T21" fmla="*/ 861 h 904"/>
                <a:gd name="T22" fmla="*/ 276 w 552"/>
                <a:gd name="T23" fmla="*/ 904 h 904"/>
                <a:gd name="T24" fmla="*/ 319 w 552"/>
                <a:gd name="T25" fmla="*/ 861 h 904"/>
                <a:gd name="T26" fmla="*/ 319 w 552"/>
                <a:gd name="T27" fmla="*/ 148 h 904"/>
                <a:gd name="T28" fmla="*/ 475 w 552"/>
                <a:gd name="T29" fmla="*/ 303 h 904"/>
                <a:gd name="T30" fmla="*/ 535 w 552"/>
                <a:gd name="T31" fmla="*/ 303 h 904"/>
                <a:gd name="T32" fmla="*/ 535 w 552"/>
                <a:gd name="T33" fmla="*/ 303 h 904"/>
                <a:gd name="T34" fmla="*/ 535 w 552"/>
                <a:gd name="T35" fmla="*/ 3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2" h="904">
                  <a:moveTo>
                    <a:pt x="535" y="303"/>
                  </a:moveTo>
                  <a:cubicBezTo>
                    <a:pt x="552" y="286"/>
                    <a:pt x="552" y="259"/>
                    <a:pt x="535" y="242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9" y="5"/>
                    <a:pt x="287" y="0"/>
                    <a:pt x="276" y="0"/>
                  </a:cubicBezTo>
                  <a:cubicBezTo>
                    <a:pt x="265" y="0"/>
                    <a:pt x="254" y="5"/>
                    <a:pt x="246" y="13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0" y="259"/>
                    <a:pt x="0" y="286"/>
                    <a:pt x="17" y="303"/>
                  </a:cubicBezTo>
                  <a:cubicBezTo>
                    <a:pt x="25" y="311"/>
                    <a:pt x="37" y="316"/>
                    <a:pt x="47" y="316"/>
                  </a:cubicBezTo>
                  <a:cubicBezTo>
                    <a:pt x="58" y="316"/>
                    <a:pt x="70" y="312"/>
                    <a:pt x="78" y="303"/>
                  </a:cubicBezTo>
                  <a:cubicBezTo>
                    <a:pt x="233" y="148"/>
                    <a:pt x="233" y="148"/>
                    <a:pt x="233" y="148"/>
                  </a:cubicBezTo>
                  <a:cubicBezTo>
                    <a:pt x="233" y="861"/>
                    <a:pt x="233" y="861"/>
                    <a:pt x="233" y="861"/>
                  </a:cubicBezTo>
                  <a:cubicBezTo>
                    <a:pt x="233" y="885"/>
                    <a:pt x="252" y="904"/>
                    <a:pt x="276" y="904"/>
                  </a:cubicBezTo>
                  <a:cubicBezTo>
                    <a:pt x="300" y="904"/>
                    <a:pt x="319" y="885"/>
                    <a:pt x="319" y="861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475" y="303"/>
                    <a:pt x="475" y="303"/>
                    <a:pt x="475" y="303"/>
                  </a:cubicBezTo>
                  <a:cubicBezTo>
                    <a:pt x="491" y="320"/>
                    <a:pt x="518" y="320"/>
                    <a:pt x="535" y="303"/>
                  </a:cubicBezTo>
                  <a:close/>
                  <a:moveTo>
                    <a:pt x="535" y="303"/>
                  </a:moveTo>
                  <a:cubicBezTo>
                    <a:pt x="535" y="303"/>
                    <a:pt x="535" y="303"/>
                    <a:pt x="535" y="3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C9E5F-AE71-4B43-8DF1-3E024C8E11CD}"/>
              </a:ext>
            </a:extLst>
          </p:cNvPr>
          <p:cNvSpPr txBox="1"/>
          <p:nvPr/>
        </p:nvSpPr>
        <p:spPr>
          <a:xfrm>
            <a:off x="3790482" y="1684100"/>
            <a:ext cx="6916813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目标从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站的用户个人空间爬取用户的相关数据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由于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站用于隐私权限升级，用户的相关数据关键字获取数量有限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目标字段：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     ID/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昵称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性别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等级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关注数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粉丝数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生日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6C587C-F1AA-47A0-A745-FCB2C65542C8}"/>
              </a:ext>
            </a:extLst>
          </p:cNvPr>
          <p:cNvSpPr txBox="1"/>
          <p:nvPr/>
        </p:nvSpPr>
        <p:spPr>
          <a:xfrm>
            <a:off x="3790482" y="11021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3F403E"/>
                </a:solidFill>
                <a:latin typeface="+mj-ea"/>
                <a:ea typeface="+mj-ea"/>
              </a:rPr>
              <a:t>数据爬取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E6773A1-BD34-477A-B3D3-B139F0B35F85}"/>
              </a:ext>
            </a:extLst>
          </p:cNvPr>
          <p:cNvCxnSpPr>
            <a:cxnSpLocks/>
          </p:cNvCxnSpPr>
          <p:nvPr/>
        </p:nvCxnSpPr>
        <p:spPr>
          <a:xfrm flipV="1">
            <a:off x="3880919" y="1623956"/>
            <a:ext cx="2154488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38C07B9-FD33-4839-9ACB-2449459ABA43}"/>
              </a:ext>
            </a:extLst>
          </p:cNvPr>
          <p:cNvSpPr txBox="1"/>
          <p:nvPr/>
        </p:nvSpPr>
        <p:spPr>
          <a:xfrm>
            <a:off x="1543361" y="4504084"/>
            <a:ext cx="6916813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站视频数量太多，因此我们只爬取部分视频信息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部分视频的信息足以作为一个较小的样本做分析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目标字段：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视频编号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BV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AV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播放量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弹幕数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回复（评论）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收藏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硬币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收藏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分享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点赞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83444C-5E6F-4488-ABF3-3C8515BD1ABA}"/>
              </a:ext>
            </a:extLst>
          </p:cNvPr>
          <p:cNvSpPr txBox="1"/>
          <p:nvPr/>
        </p:nvSpPr>
        <p:spPr>
          <a:xfrm>
            <a:off x="6418612" y="399137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3F403E"/>
                </a:solidFill>
                <a:latin typeface="+mj-ea"/>
                <a:ea typeface="+mj-ea"/>
              </a:rPr>
              <a:t>视频数据分析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C28C85-64A7-4B37-B9A3-481EBE2A9BCF}"/>
              </a:ext>
            </a:extLst>
          </p:cNvPr>
          <p:cNvCxnSpPr>
            <a:cxnSpLocks/>
          </p:cNvCxnSpPr>
          <p:nvPr/>
        </p:nvCxnSpPr>
        <p:spPr>
          <a:xfrm flipV="1">
            <a:off x="6171644" y="4606179"/>
            <a:ext cx="2154488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28466"/>
      </p:ext>
    </p:extLst>
  </p:cSld>
  <p:clrMapOvr>
    <a:masterClrMapping/>
  </p:clrMapOvr>
  <p:transition spd="slow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3" grpId="0" animBg="1"/>
      <p:bldP spid="4" grpId="0" animBg="1"/>
      <p:bldP spid="14" grpId="0"/>
      <p:bldP spid="15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渐变模板字体">
      <a:majorFont>
        <a:latin typeface="等线 Light"/>
        <a:ea typeface="微软雅黑"/>
        <a:cs typeface=""/>
      </a:majorFont>
      <a:minorFont>
        <a:latin typeface="等线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2632</TotalTime>
  <Words>1099</Words>
  <Application>Microsoft Office PowerPoint</Application>
  <PresentationFormat>宽屏</PresentationFormat>
  <Paragraphs>199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 Light</vt:lpstr>
      <vt:lpstr>宋体</vt:lpstr>
      <vt:lpstr>微软雅黑</vt:lpstr>
      <vt:lpstr>微软雅黑 Light</vt:lpstr>
      <vt:lpstr>幼圆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蔡 邱缘</cp:lastModifiedBy>
  <cp:revision>167</cp:revision>
  <dcterms:created xsi:type="dcterms:W3CDTF">2017-09-03T02:38:38Z</dcterms:created>
  <dcterms:modified xsi:type="dcterms:W3CDTF">2020-05-09T08:53:40Z</dcterms:modified>
</cp:coreProperties>
</file>